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57" r:id="rId4"/>
    <p:sldId id="258" r:id="rId5"/>
    <p:sldId id="259" r:id="rId6"/>
    <p:sldId id="265" r:id="rId7"/>
    <p:sldId id="266" r:id="rId8"/>
    <p:sldId id="267" r:id="rId9"/>
    <p:sldId id="269" r:id="rId10"/>
    <p:sldId id="270" r:id="rId11"/>
    <p:sldId id="271" r:id="rId12"/>
    <p:sldId id="272" r:id="rId13"/>
    <p:sldId id="273" r:id="rId14"/>
    <p:sldId id="274" r:id="rId15"/>
    <p:sldId id="275" r:id="rId16"/>
    <p:sldId id="276" r:id="rId17"/>
    <p:sldId id="281" r:id="rId18"/>
    <p:sldId id="282" r:id="rId19"/>
    <p:sldId id="283" r:id="rId20"/>
    <p:sldId id="284" r:id="rId21"/>
    <p:sldId id="285" r:id="rId22"/>
    <p:sldId id="260" r:id="rId23"/>
    <p:sldId id="261" r:id="rId24"/>
    <p:sldId id="262" r:id="rId25"/>
    <p:sldId id="263" r:id="rId26"/>
    <p:sldId id="264" r:id="rId27"/>
    <p:sldId id="268" r:id="rId28"/>
    <p:sldId id="278" r:id="rId29"/>
    <p:sldId id="279" r:id="rId30"/>
    <p:sldId id="280" r:id="rId31"/>
    <p:sldId id="277"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474"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BE3E893-C436-48D9-92E1-548781D516E6}"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37BF75-FE3B-496D-A2C2-9C3957DA83B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E3E893-C436-48D9-92E1-548781D516E6}"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37BF75-FE3B-496D-A2C2-9C3957DA83B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E3E893-C436-48D9-92E1-548781D516E6}"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37BF75-FE3B-496D-A2C2-9C3957DA83B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E3E893-C436-48D9-92E1-548781D516E6}"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37BF75-FE3B-496D-A2C2-9C3957DA83B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BE3E893-C436-48D9-92E1-548781D516E6}" type="datetimeFigureOut">
              <a:rPr lang="ru-RU" smtClean="0"/>
              <a:pPr/>
              <a:t>06.03.2023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637BF75-FE3B-496D-A2C2-9C3957DA83B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BE3E893-C436-48D9-92E1-548781D516E6}" type="datetimeFigureOut">
              <a:rPr lang="ru-RU" smtClean="0"/>
              <a:pPr/>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37BF75-FE3B-496D-A2C2-9C3957DA83B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BE3E893-C436-48D9-92E1-548781D516E6}" type="datetimeFigureOut">
              <a:rPr lang="ru-RU" smtClean="0"/>
              <a:pPr/>
              <a:t>06.03.2023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637BF75-FE3B-496D-A2C2-9C3957DA83B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BE3E893-C436-48D9-92E1-548781D516E6}" type="datetimeFigureOut">
              <a:rPr lang="ru-RU" smtClean="0"/>
              <a:pPr/>
              <a:t>06.03.2023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637BF75-FE3B-496D-A2C2-9C3957DA83B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BE3E893-C436-48D9-92E1-548781D516E6}" type="datetimeFigureOut">
              <a:rPr lang="ru-RU" smtClean="0"/>
              <a:pPr/>
              <a:t>06.03.2023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637BF75-FE3B-496D-A2C2-9C3957DA83B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E3E893-C436-48D9-92E1-548781D516E6}" type="datetimeFigureOut">
              <a:rPr lang="ru-RU" smtClean="0"/>
              <a:pPr/>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37BF75-FE3B-496D-A2C2-9C3957DA83B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BE3E893-C436-48D9-92E1-548781D516E6}" type="datetimeFigureOut">
              <a:rPr lang="ru-RU" smtClean="0"/>
              <a:pPr/>
              <a:t>06.03.2023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637BF75-FE3B-496D-A2C2-9C3957DA83B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3E893-C436-48D9-92E1-548781D516E6}" type="datetimeFigureOut">
              <a:rPr lang="ru-RU" smtClean="0"/>
              <a:pPr/>
              <a:t>06.03.2023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7BF75-FE3B-496D-A2C2-9C3957DA83B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book.ru/book/948849"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book.ru/book/948859"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book.ru/book/945905"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book.ru/book/949259"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hyperlink" Target="mailto:nbo@tsu.tula.r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book.ru/book/949276"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3050" y="2339639"/>
            <a:ext cx="7772400" cy="1470025"/>
          </a:xfrm>
        </p:spPr>
        <p:txBody>
          <a:bodyPr/>
          <a:lstStyle/>
          <a:p>
            <a:r>
              <a:rPr lang="ru-RU" dirty="0" smtClean="0">
                <a:solidFill>
                  <a:schemeClr val="accent3">
                    <a:lumMod val="50000"/>
                  </a:schemeClr>
                </a:solidFill>
                <a:latin typeface="Arial Black" pitchFamily="34" charset="0"/>
              </a:rPr>
              <a:t>ЭБС «</a:t>
            </a:r>
            <a:r>
              <a:rPr lang="en-US" dirty="0" smtClean="0">
                <a:solidFill>
                  <a:schemeClr val="accent3">
                    <a:lumMod val="50000"/>
                  </a:schemeClr>
                </a:solidFill>
                <a:latin typeface="Arial Black" pitchFamily="34" charset="0"/>
              </a:rPr>
              <a:t>BOOK.ru</a:t>
            </a:r>
            <a:r>
              <a:rPr lang="ru-RU" dirty="0" smtClean="0">
                <a:solidFill>
                  <a:schemeClr val="accent3">
                    <a:lumMod val="50000"/>
                  </a:schemeClr>
                </a:solidFill>
                <a:latin typeface="Arial Black" pitchFamily="34" charset="0"/>
              </a:rPr>
              <a:t>»</a:t>
            </a:r>
            <a:endParaRPr lang="ru-RU" dirty="0">
              <a:solidFill>
                <a:schemeClr val="accent3">
                  <a:lumMod val="50000"/>
                </a:schemeClr>
              </a:solidFill>
              <a:latin typeface="Arial Black" pitchFamily="34" charset="0"/>
            </a:endParaRPr>
          </a:p>
        </p:txBody>
      </p:sp>
      <p:sp>
        <p:nvSpPr>
          <p:cNvPr id="3" name="Подзаголовок 2"/>
          <p:cNvSpPr>
            <a:spLocks noGrp="1"/>
          </p:cNvSpPr>
          <p:nvPr>
            <p:ph type="subTitle" idx="1"/>
          </p:nvPr>
        </p:nvSpPr>
        <p:spPr>
          <a:xfrm>
            <a:off x="0" y="3886200"/>
            <a:ext cx="9144000" cy="1752600"/>
          </a:xfrm>
        </p:spPr>
        <p:txBody>
          <a:bodyPr/>
          <a:lstStyle/>
          <a:p>
            <a:r>
              <a:rPr lang="ru-RU" dirty="0" smtClean="0">
                <a:solidFill>
                  <a:schemeClr val="bg2">
                    <a:lumMod val="25000"/>
                  </a:schemeClr>
                </a:solidFill>
              </a:rPr>
              <a:t>Новые книги </a:t>
            </a:r>
          </a:p>
          <a:p>
            <a:r>
              <a:rPr lang="ru-RU" dirty="0">
                <a:solidFill>
                  <a:schemeClr val="bg2">
                    <a:lumMod val="25000"/>
                  </a:schemeClr>
                </a:solidFill>
              </a:rPr>
              <a:t>я</a:t>
            </a:r>
            <a:r>
              <a:rPr lang="ru-RU" dirty="0" smtClean="0">
                <a:solidFill>
                  <a:schemeClr val="bg2">
                    <a:lumMod val="25000"/>
                  </a:schemeClr>
                </a:solidFill>
              </a:rPr>
              <a:t>нварь-март 2023</a:t>
            </a:r>
            <a:endParaRPr lang="ru-RU" dirty="0">
              <a:solidFill>
                <a:schemeClr val="bg2">
                  <a:lumMod val="25000"/>
                </a:schemeClr>
              </a:solidFill>
            </a:endParaRPr>
          </a:p>
        </p:txBody>
      </p:sp>
      <p:pic>
        <p:nvPicPr>
          <p:cNvPr id="4" name="Рисунок 3" descr="бук ру.png"/>
          <p:cNvPicPr>
            <a:picLocks noChangeAspect="1"/>
          </p:cNvPicPr>
          <p:nvPr/>
        </p:nvPicPr>
        <p:blipFill>
          <a:blip r:embed="rId2"/>
          <a:stretch>
            <a:fillRect/>
          </a:stretch>
        </p:blipFill>
        <p:spPr>
          <a:xfrm>
            <a:off x="642910" y="428604"/>
            <a:ext cx="2141406" cy="922100"/>
          </a:xfrm>
          <a:prstGeom prst="rect">
            <a:avLst/>
          </a:prstGeom>
        </p:spPr>
      </p:pic>
      <p:pic>
        <p:nvPicPr>
          <p:cNvPr id="5" name="Рисунок 4" descr="логотип.png"/>
          <p:cNvPicPr>
            <a:picLocks noChangeAspect="1"/>
          </p:cNvPicPr>
          <p:nvPr/>
        </p:nvPicPr>
        <p:blipFill>
          <a:blip r:embed="rId3"/>
          <a:stretch>
            <a:fillRect/>
          </a:stretch>
        </p:blipFill>
        <p:spPr>
          <a:xfrm>
            <a:off x="642910" y="1571612"/>
            <a:ext cx="2071702" cy="6546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401080" cy="1143000"/>
          </a:xfrm>
        </p:spPr>
        <p:txBody>
          <a:bodyPr vert="horz" lIns="91440" tIns="45720" rIns="91440" bIns="45720" rtlCol="0" anchor="ctr">
            <a:noAutofit/>
          </a:bodyPr>
          <a:lstStyle/>
          <a:p>
            <a:pPr algn="just"/>
            <a:r>
              <a:rPr lang="ru-RU" sz="1800" dirty="0" err="1" smtClean="0"/>
              <a:t>Киричек</a:t>
            </a:r>
            <a:r>
              <a:rPr lang="ru-RU" sz="1800" dirty="0" smtClean="0"/>
              <a:t>, </a:t>
            </a:r>
            <a:r>
              <a:rPr lang="ru-RU" sz="1800" dirty="0"/>
              <a:t>А</a:t>
            </a:r>
            <a:r>
              <a:rPr lang="ru-RU" sz="1800" dirty="0" smtClean="0"/>
              <a:t>. И. </a:t>
            </a:r>
            <a:r>
              <a:rPr lang="ru-RU" sz="1800" dirty="0"/>
              <a:t>Инновационный менеджмент и государственная инновационная политика : учебное пособие / </a:t>
            </a:r>
            <a:r>
              <a:rPr lang="ru-RU" sz="1800" dirty="0" smtClean="0"/>
              <a:t>А. И. </a:t>
            </a:r>
            <a:r>
              <a:rPr lang="ru-RU" sz="1800" dirty="0" err="1" smtClean="0"/>
              <a:t>Киричек</a:t>
            </a:r>
            <a:r>
              <a:rPr lang="ru-RU" sz="1800" dirty="0" smtClean="0"/>
              <a:t>, </a:t>
            </a:r>
            <a:r>
              <a:rPr lang="ru-RU" sz="1800" dirty="0"/>
              <a:t>А</a:t>
            </a:r>
            <a:r>
              <a:rPr lang="ru-RU" sz="1800" dirty="0" smtClean="0"/>
              <a:t>. С. Шпак.  </a:t>
            </a:r>
            <a:r>
              <a:rPr lang="ru-RU" sz="1800" dirty="0"/>
              <a:t>— Москва : КноРус, 2023. — 288 с. — ISBN 978-5-406-11145-1. — URL: </a:t>
            </a:r>
            <a:r>
              <a:rPr lang="ru-RU" sz="1800" dirty="0">
                <a:hlinkClick r:id="rId2"/>
              </a:rPr>
              <a:t>https://book.ru/book/948849</a:t>
            </a:r>
            <a:r>
              <a:rPr lang="ru-RU" sz="1800" dirty="0"/>
              <a:t> </a:t>
            </a:r>
            <a:r>
              <a:rPr lang="ru-RU" sz="1800" dirty="0" smtClean="0"/>
              <a:t>. </a:t>
            </a:r>
            <a:r>
              <a:rPr lang="ru-RU" sz="1800" dirty="0"/>
              <a:t>— Текст : электронный.</a:t>
            </a:r>
          </a:p>
        </p:txBody>
      </p:sp>
      <p:sp>
        <p:nvSpPr>
          <p:cNvPr id="3" name="Содержимое 2"/>
          <p:cNvSpPr>
            <a:spLocks noGrp="1"/>
          </p:cNvSpPr>
          <p:nvPr>
            <p:ph sz="half" idx="1"/>
          </p:nvPr>
        </p:nvSpPr>
        <p:spPr>
          <a:xfrm>
            <a:off x="214282" y="1500174"/>
            <a:ext cx="5000660" cy="4525963"/>
          </a:xfrm>
        </p:spPr>
        <p:txBody>
          <a:bodyPr vert="horz" lIns="91440" tIns="45720" rIns="91440" bIns="45720" rtlCol="0">
            <a:noAutofit/>
          </a:bodyPr>
          <a:lstStyle/>
          <a:p>
            <a:pPr marL="0" indent="0" algn="just">
              <a:spcBef>
                <a:spcPts val="0"/>
              </a:spcBef>
              <a:buNone/>
            </a:pPr>
            <a:r>
              <a:rPr lang="ru-RU" sz="1600" dirty="0"/>
              <a:t>Реализуется идея развития и повышения эффективности деятельности государственной инновационной политики через понимание взаимосвязи между инновационным, инвестиционным и стратегическим процессами. Особое внимание уделено формированию, управлению и развитию национальной инновационной системы. Изложены общетеоретические вопросы управления инновациями, методы формирования инновационной стратегии, маркетинга, организации, планирования и финансирования инновационной деятельности на предприятиях различных форм собственности, а также вопросы разработки и экономического обоснования инновационных проектов.</a:t>
            </a:r>
            <a:br>
              <a:rPr lang="ru-RU" sz="1600" dirty="0"/>
            </a:br>
            <a:r>
              <a:rPr lang="ru-RU" sz="1600" dirty="0"/>
              <a:t>Соответствует ФГОС ВО последнего поколения.</a:t>
            </a:r>
            <a:br>
              <a:rPr lang="ru-RU" sz="1600" dirty="0"/>
            </a:br>
            <a:r>
              <a:rPr lang="ru-RU" sz="1600" dirty="0"/>
              <a:t>Для студентов, обучающихся по направлениям </a:t>
            </a:r>
            <a:r>
              <a:rPr lang="ru-RU" sz="1600" dirty="0" err="1"/>
              <a:t>бакалавриата</a:t>
            </a:r>
            <a:r>
              <a:rPr lang="ru-RU" sz="1600" dirty="0"/>
              <a:t> «Менеджмент» и «Государственное и муниципальное управление».</a:t>
            </a:r>
          </a:p>
        </p:txBody>
      </p:sp>
      <p:pic>
        <p:nvPicPr>
          <p:cNvPr id="5" name="Содержимое 4" descr="innovatsionnyy-menedzhment-i-gosudarstvennaya-innovatsionnaya-politika-bakalavriat-uchebnoe-posobie.jpg"/>
          <p:cNvPicPr>
            <a:picLocks noGrp="1" noChangeAspect="1"/>
          </p:cNvPicPr>
          <p:nvPr>
            <p:ph sz="half" idx="2"/>
          </p:nvPr>
        </p:nvPicPr>
        <p:blipFill>
          <a:blip r:embed="rId3"/>
          <a:stretch>
            <a:fillRect/>
          </a:stretch>
        </p:blipFill>
        <p:spPr>
          <a:xfrm>
            <a:off x="5357818" y="1643050"/>
            <a:ext cx="3286148" cy="503915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err="1" smtClean="0"/>
              <a:t>Кишкович</a:t>
            </a:r>
            <a:r>
              <a:rPr lang="ru-RU" sz="1800" dirty="0" smtClean="0"/>
              <a:t>, </a:t>
            </a:r>
            <a:r>
              <a:rPr lang="ru-RU" sz="1800" dirty="0"/>
              <a:t>Ю. </a:t>
            </a:r>
            <a:r>
              <a:rPr lang="ru-RU" sz="1800" dirty="0" smtClean="0"/>
              <a:t>П. Дискретная </a:t>
            </a:r>
            <a:r>
              <a:rPr lang="ru-RU" sz="1800" dirty="0"/>
              <a:t>математика и элементы анализа сетей на языке R : учебное пособие / </a:t>
            </a:r>
            <a:r>
              <a:rPr lang="ru-RU" sz="1800" dirty="0" smtClean="0"/>
              <a:t>Ю. П. </a:t>
            </a:r>
            <a:r>
              <a:rPr lang="ru-RU" sz="1800" dirty="0" err="1" smtClean="0"/>
              <a:t>Кишкович</a:t>
            </a:r>
            <a:r>
              <a:rPr lang="ru-RU" sz="1800" dirty="0" smtClean="0"/>
              <a:t>. — </a:t>
            </a:r>
            <a:r>
              <a:rPr lang="ru-RU" sz="1800" dirty="0"/>
              <a:t>Москва : КноРус, 2023. — 241 с. — ISBN 978-5-406-11170-3. — URL: https://</a:t>
            </a:r>
            <a:r>
              <a:rPr lang="ru-RU" sz="1800" dirty="0" smtClean="0"/>
              <a:t>book.ru/book/948851. </a:t>
            </a:r>
            <a:r>
              <a:rPr lang="ru-RU" sz="1800" dirty="0"/>
              <a:t>— Текст : электронный.</a:t>
            </a:r>
          </a:p>
        </p:txBody>
      </p:sp>
      <p:sp>
        <p:nvSpPr>
          <p:cNvPr id="3" name="Содержимое 2"/>
          <p:cNvSpPr>
            <a:spLocks noGrp="1"/>
          </p:cNvSpPr>
          <p:nvPr>
            <p:ph sz="half" idx="1"/>
          </p:nvPr>
        </p:nvSpPr>
        <p:spPr>
          <a:xfrm>
            <a:off x="457200" y="1600200"/>
            <a:ext cx="4543428" cy="4525963"/>
          </a:xfrm>
        </p:spPr>
        <p:txBody>
          <a:bodyPr vert="horz" lIns="91440" tIns="45720" rIns="91440" bIns="45720" rtlCol="0">
            <a:noAutofit/>
          </a:bodyPr>
          <a:lstStyle/>
          <a:p>
            <a:pPr marL="0" indent="0" algn="just">
              <a:spcBef>
                <a:spcPts val="0"/>
              </a:spcBef>
              <a:buNone/>
            </a:pPr>
            <a:r>
              <a:rPr lang="ru-RU" sz="1600" dirty="0"/>
              <a:t>Содержит основные сведения и практические приемы разработки моделей задач дискретной математики и их решения на платформе </a:t>
            </a:r>
            <a:r>
              <a:rPr lang="ru-RU" sz="1600" dirty="0" err="1"/>
              <a:t>R-Studio</a:t>
            </a:r>
            <a:r>
              <a:rPr lang="ru-RU" sz="1600" dirty="0"/>
              <a:t> для учебных и самостоятельных занятий по дисциплинам «Исследование социально-экономических и социально-политических процессов», «Моделирование в социологических исследованиях», «Моделирование в системах управления продажами», «Анализ и управление </a:t>
            </a:r>
            <a:r>
              <a:rPr lang="ru-RU" sz="1600" dirty="0" err="1"/>
              <a:t>логистическими</a:t>
            </a:r>
            <a:r>
              <a:rPr lang="ru-RU" sz="1600" dirty="0"/>
              <a:t> системами», «Дискретная математика», «Бизнес-планирование». Включает более 90 работающих программных кодов на языке </a:t>
            </a:r>
            <a:r>
              <a:rPr lang="ru-RU" sz="1600" dirty="0" smtClean="0"/>
              <a:t>R. Соответствует </a:t>
            </a:r>
            <a:r>
              <a:rPr lang="ru-RU" sz="1600" dirty="0"/>
              <a:t>ФГОС ВО последнего поколения</a:t>
            </a:r>
            <a:r>
              <a:rPr lang="ru-RU" sz="1600" dirty="0" smtClean="0"/>
              <a:t>. Для </a:t>
            </a:r>
            <a:r>
              <a:rPr lang="ru-RU" sz="1600" dirty="0"/>
              <a:t>студентов, обучающихся по направлениям «Экономика», «Информационные технологии», «Социология», «Политология» и </a:t>
            </a:r>
            <a:r>
              <a:rPr lang="ru-RU" sz="1600" dirty="0" err="1"/>
              <a:t>др</a:t>
            </a:r>
            <a:endParaRPr lang="ru-RU" sz="1600" dirty="0"/>
          </a:p>
        </p:txBody>
      </p:sp>
      <p:pic>
        <p:nvPicPr>
          <p:cNvPr id="5" name="Содержимое 4" descr="diskretnaya-matematika-i-elementy-analiza-setey-na-yazyke-r-bakalavriat-magistratura-spetsialitet-uch.jpg"/>
          <p:cNvPicPr>
            <a:picLocks noGrp="1" noChangeAspect="1"/>
          </p:cNvPicPr>
          <p:nvPr>
            <p:ph sz="half" idx="2"/>
          </p:nvPr>
        </p:nvPicPr>
        <p:blipFill>
          <a:blip r:embed="rId2"/>
          <a:stretch>
            <a:fillRect/>
          </a:stretch>
        </p:blipFill>
        <p:spPr>
          <a:xfrm>
            <a:off x="5929322" y="1643050"/>
            <a:ext cx="2944938"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smtClean="0"/>
              <a:t>Маркова, </a:t>
            </a:r>
            <a:r>
              <a:rPr lang="ru-RU" sz="1800" dirty="0"/>
              <a:t>С</a:t>
            </a:r>
            <a:r>
              <a:rPr lang="ru-RU" sz="1800" dirty="0" smtClean="0"/>
              <a:t>. В. </a:t>
            </a:r>
            <a:r>
              <a:rPr lang="ru-RU" sz="1800" dirty="0"/>
              <a:t>Анализ данных на языке R с практикумом : учебник / </a:t>
            </a:r>
            <a:r>
              <a:rPr lang="ru-RU" sz="1800" dirty="0" smtClean="0"/>
              <a:t>С. В. Маркова.  </a:t>
            </a:r>
            <a:r>
              <a:rPr lang="ru-RU" sz="1800" dirty="0"/>
              <a:t>— Москва : КноРус, 2023. — 216 с. — ISBN 978-5-406-10865-9. — URL: https://</a:t>
            </a:r>
            <a:r>
              <a:rPr lang="ru-RU" sz="1800" dirty="0" smtClean="0"/>
              <a:t>book.ru/book/948838. </a:t>
            </a:r>
            <a:r>
              <a:rPr lang="ru-RU" sz="1800" dirty="0"/>
              <a:t>— Текст : электронный.</a:t>
            </a:r>
          </a:p>
        </p:txBody>
      </p:sp>
      <p:sp>
        <p:nvSpPr>
          <p:cNvPr id="3" name="Содержимое 2"/>
          <p:cNvSpPr>
            <a:spLocks noGrp="1"/>
          </p:cNvSpPr>
          <p:nvPr>
            <p:ph sz="half" idx="1"/>
          </p:nvPr>
        </p:nvSpPr>
        <p:spPr>
          <a:xfrm>
            <a:off x="428596" y="1428736"/>
            <a:ext cx="4429156" cy="4525963"/>
          </a:xfrm>
        </p:spPr>
        <p:txBody>
          <a:bodyPr vert="horz" lIns="91440" tIns="45720" rIns="91440" bIns="45720" rtlCol="0">
            <a:normAutofit/>
          </a:bodyPr>
          <a:lstStyle/>
          <a:p>
            <a:pPr marL="0" indent="0" algn="just">
              <a:spcBef>
                <a:spcPts val="0"/>
              </a:spcBef>
              <a:buNone/>
            </a:pPr>
            <a:r>
              <a:rPr lang="ru-RU" sz="1600" dirty="0"/>
              <a:t>Содержит тематические уроки по широко используемому в мире языку программирования R, предназначенного для статистической обработки данных, их графического представления и отчетности. Предназначен для проведения семинарских занятий по дисциплинам «Цифровая математика на языке R и </a:t>
            </a:r>
            <a:r>
              <a:rPr lang="ru-RU" sz="1600" dirty="0" err="1"/>
              <a:t>Excel</a:t>
            </a:r>
            <a:r>
              <a:rPr lang="ru-RU" sz="1600" dirty="0"/>
              <a:t>», «Компьютерный практикум», «Программирование в среде R</a:t>
            </a:r>
            <a:r>
              <a:rPr lang="ru-RU" sz="1600" dirty="0" smtClean="0"/>
              <a:t>». Соответствует </a:t>
            </a:r>
            <a:r>
              <a:rPr lang="ru-RU" sz="1600" dirty="0"/>
              <a:t>ФГОС ВО последнего поколения.</a:t>
            </a:r>
            <a:br>
              <a:rPr lang="ru-RU" sz="1600" dirty="0"/>
            </a:br>
            <a:r>
              <a:rPr lang="ru-RU" sz="1600" dirty="0"/>
              <a:t>Для студентов, обучающихся по направлениям подготовки: «Прикладная математика и информатика», профиль «Анализ данных и принятие решений в экономике и финансах»; «Экономика»; «Социология»; «Менеджмент (программа подготовки бакалавров)».</a:t>
            </a:r>
          </a:p>
        </p:txBody>
      </p:sp>
      <p:pic>
        <p:nvPicPr>
          <p:cNvPr id="5" name="Содержимое 4" descr="analiz-dannykh-na-yazyke-r-s-praktikumom-bakalavriat-uchebnik.jpg"/>
          <p:cNvPicPr>
            <a:picLocks noGrp="1" noChangeAspect="1"/>
          </p:cNvPicPr>
          <p:nvPr>
            <p:ph sz="half" idx="2"/>
          </p:nvPr>
        </p:nvPicPr>
        <p:blipFill>
          <a:blip r:embed="rId2"/>
          <a:stretch>
            <a:fillRect/>
          </a:stretch>
        </p:blipFill>
        <p:spPr>
          <a:xfrm>
            <a:off x="5429256" y="1643050"/>
            <a:ext cx="3143272" cy="48200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smtClean="0"/>
              <a:t>Шульгина, </a:t>
            </a:r>
            <a:r>
              <a:rPr lang="ru-RU" sz="1800" dirty="0"/>
              <a:t>Д</a:t>
            </a:r>
            <a:r>
              <a:rPr lang="ru-RU" sz="1800" dirty="0" smtClean="0"/>
              <a:t>. П. </a:t>
            </a:r>
            <a:r>
              <a:rPr lang="ru-RU" sz="1800" dirty="0"/>
              <a:t>Историко-культурные центры России : учебник </a:t>
            </a:r>
            <a:r>
              <a:rPr lang="ru-RU" sz="1800" dirty="0" smtClean="0"/>
              <a:t>/ Д. П. Шульгина, О. В. Шульгина.  </a:t>
            </a:r>
            <a:r>
              <a:rPr lang="ru-RU" sz="1800" dirty="0"/>
              <a:t>— Москва : КноРус, 2023. — 219 с. — ISBN 978-5-406-11248-9. — URL: https://</a:t>
            </a:r>
            <a:r>
              <a:rPr lang="ru-RU" sz="1800" dirty="0" smtClean="0"/>
              <a:t>book.ru/book/948862. </a:t>
            </a:r>
            <a:r>
              <a:rPr lang="ru-RU" sz="1800" dirty="0"/>
              <a:t>— Текст : электронный.</a:t>
            </a:r>
          </a:p>
        </p:txBody>
      </p:sp>
      <p:sp>
        <p:nvSpPr>
          <p:cNvPr id="3" name="Содержимое 2"/>
          <p:cNvSpPr>
            <a:spLocks noGrp="1"/>
          </p:cNvSpPr>
          <p:nvPr>
            <p:ph sz="half" idx="1"/>
          </p:nvPr>
        </p:nvSpPr>
        <p:spPr>
          <a:xfrm>
            <a:off x="285720" y="1500174"/>
            <a:ext cx="5357850" cy="4525963"/>
          </a:xfrm>
        </p:spPr>
        <p:txBody>
          <a:bodyPr vert="horz" lIns="91440" tIns="45720" rIns="91440" bIns="45720" rtlCol="0">
            <a:noAutofit/>
          </a:bodyPr>
          <a:lstStyle/>
          <a:p>
            <a:pPr marL="0" indent="0" algn="just">
              <a:lnSpc>
                <a:spcPct val="120000"/>
              </a:lnSpc>
              <a:spcBef>
                <a:spcPts val="0"/>
              </a:spcBef>
              <a:buNone/>
            </a:pPr>
            <a:r>
              <a:rPr lang="ru-RU" sz="1600" dirty="0"/>
              <a:t>Освещаются теоретические основы выделения и виды историко-культурных центров России, рассматриваются яркие и типичные их представители. Большое внимание уделяется региональным особенностям и исторической обусловленности формирования этих центров. Анализируются особенности формирования и своеобразие объектов культурного наследия во взаимосвязи с природным окружением в аспекте культурно-ландшафтного подхода. Приводятся примеры, иллюстрации, контрольные вопросы и список литературы. Справочные материалы размещены в приложении.</a:t>
            </a:r>
            <a:br>
              <a:rPr lang="ru-RU" sz="1600" dirty="0"/>
            </a:br>
            <a:r>
              <a:rPr lang="ru-RU" sz="1600" dirty="0"/>
              <a:t>Соответствует ФГОС ВО последнего поколения.</a:t>
            </a:r>
            <a:br>
              <a:rPr lang="ru-RU" sz="1600" dirty="0"/>
            </a:br>
            <a:r>
              <a:rPr lang="ru-RU" sz="1600" dirty="0"/>
              <a:t>Для студентов </a:t>
            </a:r>
            <a:r>
              <a:rPr lang="ru-RU" sz="1600" dirty="0" err="1"/>
              <a:t>бакалавриата</a:t>
            </a:r>
            <a:r>
              <a:rPr lang="ru-RU" sz="1600" dirty="0"/>
              <a:t> и магистратуры, обучающихся по направлениям «Туризм», «История», «География» и другим социально-гуманитарным направлениям подготовки.</a:t>
            </a:r>
          </a:p>
        </p:txBody>
      </p:sp>
      <p:pic>
        <p:nvPicPr>
          <p:cNvPr id="5" name="Содержимое 4" descr="istoriko-kulturnye-tsentry-rossii-bakalavriat-magistratura-uchebnik.jpg"/>
          <p:cNvPicPr>
            <a:picLocks noGrp="1" noChangeAspect="1"/>
          </p:cNvPicPr>
          <p:nvPr>
            <p:ph sz="half" idx="2"/>
          </p:nvPr>
        </p:nvPicPr>
        <p:blipFill>
          <a:blip r:embed="rId2"/>
          <a:stretch>
            <a:fillRect/>
          </a:stretch>
        </p:blipFill>
        <p:spPr>
          <a:xfrm>
            <a:off x="5929322" y="1571612"/>
            <a:ext cx="2945893"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smtClean="0"/>
              <a:t>Колесников, С. И. </a:t>
            </a:r>
            <a:r>
              <a:rPr lang="ru-RU" sz="1800" dirty="0"/>
              <a:t>Охрана окружающей среды : учебник / </a:t>
            </a:r>
            <a:r>
              <a:rPr lang="ru-RU" sz="1800" dirty="0" smtClean="0"/>
              <a:t>С. И. Колесников.  </a:t>
            </a:r>
            <a:r>
              <a:rPr lang="ru-RU" sz="1800" dirty="0"/>
              <a:t>— Москва : КноРус, 2023. — 276 с. — ISBN 978-5-406-11231-1. — URL: </a:t>
            </a:r>
            <a:r>
              <a:rPr lang="ru-RU" sz="1800" dirty="0">
                <a:hlinkClick r:id="rId2"/>
              </a:rPr>
              <a:t>https://book.ru/book/948859</a:t>
            </a:r>
            <a:r>
              <a:rPr lang="ru-RU" sz="1800" dirty="0"/>
              <a:t> </a:t>
            </a:r>
            <a:r>
              <a:rPr lang="ru-RU" sz="1800" dirty="0" smtClean="0"/>
              <a:t>. </a:t>
            </a:r>
            <a:r>
              <a:rPr lang="ru-RU" sz="1800" dirty="0"/>
              <a:t>— Текст : электронный.</a:t>
            </a:r>
          </a:p>
        </p:txBody>
      </p:sp>
      <p:sp>
        <p:nvSpPr>
          <p:cNvPr id="3" name="Содержимое 2"/>
          <p:cNvSpPr>
            <a:spLocks noGrp="1"/>
          </p:cNvSpPr>
          <p:nvPr>
            <p:ph sz="half" idx="1"/>
          </p:nvPr>
        </p:nvSpPr>
        <p:spPr>
          <a:xfrm>
            <a:off x="457200" y="1600200"/>
            <a:ext cx="4686304" cy="4525963"/>
          </a:xfrm>
        </p:spPr>
        <p:txBody>
          <a:bodyPr vert="horz" lIns="91440" tIns="45720" rIns="91440" bIns="45720" rtlCol="0">
            <a:normAutofit/>
          </a:bodyPr>
          <a:lstStyle/>
          <a:p>
            <a:pPr marL="0" indent="0" algn="just">
              <a:spcBef>
                <a:spcPts val="0"/>
              </a:spcBef>
              <a:buNone/>
            </a:pPr>
            <a:r>
              <a:rPr lang="ru-RU" sz="1600" dirty="0"/>
              <a:t>Включает такие разделы, как предмет, задачи и правила охраны окружающей среды, воздействие человека на окружающую среду, охрана атмосферы, гидросферы, недр, почв (земель), </a:t>
            </a:r>
            <a:r>
              <a:rPr lang="ru-RU" sz="1600" dirty="0" err="1"/>
              <a:t>биоты</a:t>
            </a:r>
            <a:r>
              <a:rPr lang="ru-RU" sz="1600" dirty="0"/>
              <a:t>, управление охраной окружающей среды, правовой механизм охраны окружающей среды, экономический механизм охраны окружающей среды, международное сотрудничество в области охраны окружающей среды, устойчивое развитие. Содержит контрольные вопросы и задания. Учтены последние достижения науки.</a:t>
            </a:r>
            <a:br>
              <a:rPr lang="ru-RU" sz="1600" dirty="0"/>
            </a:br>
            <a:r>
              <a:rPr lang="ru-RU" sz="1600" dirty="0"/>
              <a:t>Соответствует ФГОС ВО последнего поколения.</a:t>
            </a:r>
            <a:br>
              <a:rPr lang="ru-RU" sz="1600" dirty="0"/>
            </a:br>
            <a:r>
              <a:rPr lang="ru-RU" sz="1600" dirty="0"/>
              <a:t>Для студентов </a:t>
            </a:r>
            <a:r>
              <a:rPr lang="ru-RU" sz="1600" dirty="0" err="1"/>
              <a:t>бакалавриата</a:t>
            </a:r>
            <a:r>
              <a:rPr lang="ru-RU" sz="1600" dirty="0"/>
              <a:t>, обучающихся по направлению «Экология и </a:t>
            </a:r>
            <a:r>
              <a:rPr lang="ru-RU" sz="1600" dirty="0" err="1"/>
              <a:t>природо</a:t>
            </a:r>
            <a:r>
              <a:rPr lang="ru-RU" sz="1600" dirty="0"/>
              <a:t>- пользование». Может быть использован преподавателями и специалистами в области охраны окружающей среды, а также учащимися школ, лицеев и гимназий.</a:t>
            </a:r>
          </a:p>
        </p:txBody>
      </p:sp>
      <p:pic>
        <p:nvPicPr>
          <p:cNvPr id="5" name="Содержимое 4" descr="okhrana-okruzhayushchey-sredy-bakalavriat-uchebnik.jpg"/>
          <p:cNvPicPr>
            <a:picLocks noGrp="1" noChangeAspect="1"/>
          </p:cNvPicPr>
          <p:nvPr>
            <p:ph sz="half" idx="2"/>
          </p:nvPr>
        </p:nvPicPr>
        <p:blipFill>
          <a:blip r:embed="rId3"/>
          <a:stretch>
            <a:fillRect/>
          </a:stretch>
        </p:blipFill>
        <p:spPr>
          <a:xfrm>
            <a:off x="5643570" y="1500174"/>
            <a:ext cx="3071834" cy="47164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smtClean="0"/>
              <a:t>Корпоративная </a:t>
            </a:r>
            <a:r>
              <a:rPr lang="ru-RU" sz="1800" dirty="0"/>
              <a:t>социальная </a:t>
            </a:r>
            <a:r>
              <a:rPr lang="ru-RU" sz="1800" dirty="0" smtClean="0"/>
              <a:t>ответственность (с практикумом) </a:t>
            </a:r>
            <a:r>
              <a:rPr lang="ru-RU" sz="1800" dirty="0"/>
              <a:t>: учебник / </a:t>
            </a:r>
            <a:r>
              <a:rPr lang="ru-RU" sz="1800" dirty="0" smtClean="0"/>
              <a:t> А. Ю. Анисимов, Г. Е. </a:t>
            </a:r>
            <a:r>
              <a:rPr lang="ru-RU" sz="1800" dirty="0" err="1" smtClean="0"/>
              <a:t>Нургазина</a:t>
            </a:r>
            <a:r>
              <a:rPr lang="ru-RU" sz="1800" dirty="0" smtClean="0"/>
              <a:t>, О. А. </a:t>
            </a:r>
            <a:r>
              <a:rPr lang="ru-RU" sz="1800" dirty="0" err="1" smtClean="0"/>
              <a:t>Пятаева</a:t>
            </a:r>
            <a:r>
              <a:rPr lang="ru-RU" sz="1800" dirty="0" smtClean="0"/>
              <a:t>, О. О. Скрябин.  </a:t>
            </a:r>
            <a:r>
              <a:rPr lang="ru-RU" sz="1800" dirty="0"/>
              <a:t>— Москва : КноРус, 2023. — 268 с. — ISBN 978-5-406-11240-3. — URL: https://</a:t>
            </a:r>
            <a:r>
              <a:rPr lang="ru-RU" sz="1800" dirty="0" smtClean="0"/>
              <a:t>book.ru/book/948860. </a:t>
            </a:r>
            <a:r>
              <a:rPr lang="ru-RU" sz="1800" dirty="0"/>
              <a:t>— Текст : электронный.</a:t>
            </a:r>
          </a:p>
        </p:txBody>
      </p:sp>
      <p:sp>
        <p:nvSpPr>
          <p:cNvPr id="3" name="Содержимое 2"/>
          <p:cNvSpPr>
            <a:spLocks noGrp="1"/>
          </p:cNvSpPr>
          <p:nvPr>
            <p:ph sz="half" idx="1"/>
          </p:nvPr>
        </p:nvSpPr>
        <p:spPr>
          <a:xfrm>
            <a:off x="457200" y="1600200"/>
            <a:ext cx="4829180" cy="4525963"/>
          </a:xfrm>
        </p:spPr>
        <p:txBody>
          <a:bodyPr vert="horz" lIns="91440" tIns="45720" rIns="91440" bIns="45720" rtlCol="0">
            <a:normAutofit lnSpcReduction="10000"/>
          </a:bodyPr>
          <a:lstStyle/>
          <a:p>
            <a:pPr marL="0" indent="0" algn="just">
              <a:spcBef>
                <a:spcPts val="0"/>
              </a:spcBef>
              <a:buNone/>
            </a:pPr>
            <a:r>
              <a:rPr lang="ru-RU" sz="1600" dirty="0"/>
              <a:t>Представлены основные аспекты реализации корпоративной социальной политики в современных организациях: механизмы формирования корпоративной социальной ответственности, практика ее внедрения за рубежом и в России, инструменты ее реализации. Отдельные разделы учебника посвящены обзору форм и направлений социального инвестирования, систем международных стандартов корпоративной социальной отчетности, процедурам взаимодействия со </a:t>
            </a:r>
            <a:r>
              <a:rPr lang="ru-RU" sz="1600" dirty="0" err="1"/>
              <a:t>стейкхолдерами</a:t>
            </a:r>
            <a:r>
              <a:rPr lang="ru-RU" sz="1600" dirty="0"/>
              <a:t>, методам оценки корпоративной социальной политики.</a:t>
            </a:r>
            <a:br>
              <a:rPr lang="ru-RU" sz="1600" dirty="0"/>
            </a:br>
            <a:r>
              <a:rPr lang="ru-RU" sz="1600" dirty="0"/>
              <a:t>Соответствует ФГОС ВО последнего поколения.</a:t>
            </a:r>
            <a:br>
              <a:rPr lang="ru-RU" sz="1600" dirty="0"/>
            </a:br>
            <a:r>
              <a:rPr lang="ru-RU" sz="1600" dirty="0"/>
              <a:t>Для студентов </a:t>
            </a:r>
            <a:r>
              <a:rPr lang="ru-RU" sz="1600" dirty="0" err="1"/>
              <a:t>бакалавриата</a:t>
            </a:r>
            <a:r>
              <a:rPr lang="ru-RU" sz="1600" dirty="0"/>
              <a:t>, обучающихся по направлению «Менеджмент» и другим экономическим специальностям, а также для всех интересующихся вопросами социальной ответственности бизнеса, социальных программ, социальных проектов и </a:t>
            </a:r>
            <a:r>
              <a:rPr lang="ru-RU" sz="1600" dirty="0" err="1"/>
              <a:t>стартапов</a:t>
            </a:r>
            <a:r>
              <a:rPr lang="ru-RU" sz="1600" dirty="0"/>
              <a:t>.</a:t>
            </a:r>
          </a:p>
        </p:txBody>
      </p:sp>
      <p:pic>
        <p:nvPicPr>
          <p:cNvPr id="5" name="Содержимое 4" descr="korporativnaya-sotsialnaya-otvetstvennost-s-praktikumom-bakalavriat-uchebnik.jpg"/>
          <p:cNvPicPr>
            <a:picLocks noGrp="1" noChangeAspect="1"/>
          </p:cNvPicPr>
          <p:nvPr>
            <p:ph sz="half" idx="2"/>
          </p:nvPr>
        </p:nvPicPr>
        <p:blipFill>
          <a:blip r:embed="rId2"/>
          <a:stretch>
            <a:fillRect/>
          </a:stretch>
        </p:blipFill>
        <p:spPr>
          <a:xfrm>
            <a:off x="5715008" y="1571612"/>
            <a:ext cx="2928958" cy="449709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err="1"/>
              <a:t>Танющева</a:t>
            </a:r>
            <a:r>
              <a:rPr lang="ru-RU" sz="1800" dirty="0"/>
              <a:t> </a:t>
            </a:r>
            <a:r>
              <a:rPr lang="ru-RU" sz="1800" dirty="0" smtClean="0"/>
              <a:t>Н. Ю. </a:t>
            </a:r>
            <a:r>
              <a:rPr lang="ru-RU" sz="1800" dirty="0"/>
              <a:t>Финансовый мониторинг : учебник / </a:t>
            </a:r>
            <a:r>
              <a:rPr lang="ru-RU" sz="1800" dirty="0" smtClean="0"/>
              <a:t>Н. Ю. </a:t>
            </a:r>
            <a:r>
              <a:rPr lang="ru-RU" sz="1800" dirty="0" err="1" smtClean="0"/>
              <a:t>Танющева</a:t>
            </a:r>
            <a:r>
              <a:rPr lang="ru-RU" sz="1800" dirty="0" smtClean="0"/>
              <a:t>. </a:t>
            </a:r>
            <a:r>
              <a:rPr lang="ru-RU" sz="1800" dirty="0"/>
              <a:t>— Москва : КноРус, 2023. — 161 с. — ISBN 978-5-406-11280-9. — URL: https://</a:t>
            </a:r>
            <a:r>
              <a:rPr lang="ru-RU" sz="1800" dirty="0" smtClean="0"/>
              <a:t>book.ru/book/948865. </a:t>
            </a:r>
            <a:r>
              <a:rPr lang="ru-RU" sz="1800" dirty="0"/>
              <a:t>— Текст : электронный.</a:t>
            </a:r>
          </a:p>
        </p:txBody>
      </p:sp>
      <p:sp>
        <p:nvSpPr>
          <p:cNvPr id="3" name="Содержимое 2"/>
          <p:cNvSpPr>
            <a:spLocks noGrp="1"/>
          </p:cNvSpPr>
          <p:nvPr>
            <p:ph sz="half" idx="1"/>
          </p:nvPr>
        </p:nvSpPr>
        <p:spPr>
          <a:xfrm>
            <a:off x="457200" y="1600200"/>
            <a:ext cx="4400552" cy="4525963"/>
          </a:xfrm>
        </p:spPr>
        <p:txBody>
          <a:bodyPr vert="horz" lIns="91440" tIns="45720" rIns="91440" bIns="45720" rtlCol="0">
            <a:normAutofit lnSpcReduction="10000"/>
          </a:bodyPr>
          <a:lstStyle/>
          <a:p>
            <a:pPr marL="0" indent="0" algn="just">
              <a:spcBef>
                <a:spcPts val="0"/>
              </a:spcBef>
              <a:buNone/>
            </a:pPr>
            <a:r>
              <a:rPr lang="ru-RU" sz="1600" dirty="0"/>
              <a:t>Освещены основы организации противодействия отмыванию денег и финансированию терроризма в финансовой системе. Рассмотрена экономическая сущность преступной деятельности, воздействие кругооборота капитала теневой экономики, отмывания денег и финансирования терроризма на состояние финансов и экономики. Охарактеризована деятельность международных организаций, регулирующих противодействие отмыванию денег и финансированию терроризма, и механизмы внедрения </a:t>
            </a:r>
            <a:r>
              <a:rPr lang="ru-RU" sz="1600" dirty="0" err="1"/>
              <a:t>антиотмывочных</a:t>
            </a:r>
            <a:r>
              <a:rPr lang="ru-RU" sz="1600" dirty="0"/>
              <a:t> стандартов в деятельность финансовых организаций. Раскрыта сущность функционирования </a:t>
            </a:r>
            <a:r>
              <a:rPr lang="ru-RU" sz="1600" dirty="0" err="1"/>
              <a:t>антиотмывочной</a:t>
            </a:r>
            <a:r>
              <a:rPr lang="ru-RU" sz="1600" dirty="0"/>
              <a:t> системы в РФ.</a:t>
            </a:r>
            <a:br>
              <a:rPr lang="ru-RU" sz="1600" dirty="0"/>
            </a:br>
            <a:r>
              <a:rPr lang="ru-RU" sz="1600" dirty="0"/>
              <a:t>Соответствует ФГОС ВО последнего поколения.</a:t>
            </a:r>
            <a:br>
              <a:rPr lang="ru-RU" sz="1600" dirty="0"/>
            </a:br>
            <a:r>
              <a:rPr lang="ru-RU" sz="1600" dirty="0"/>
              <a:t>Для студентов образовательных учреждениях высшего образования, обучающихся по направлению «Экономика».</a:t>
            </a:r>
          </a:p>
        </p:txBody>
      </p:sp>
      <p:pic>
        <p:nvPicPr>
          <p:cNvPr id="7" name="Содержимое 6" descr="finansovyy-monitoring-bakalavriat-magistratura-uchebnik.jpg"/>
          <p:cNvPicPr>
            <a:picLocks noGrp="1" noChangeAspect="1"/>
          </p:cNvPicPr>
          <p:nvPr>
            <p:ph sz="half" idx="2"/>
          </p:nvPr>
        </p:nvPicPr>
        <p:blipFill>
          <a:blip r:embed="rId2"/>
          <a:stretch>
            <a:fillRect/>
          </a:stretch>
        </p:blipFill>
        <p:spPr>
          <a:xfrm>
            <a:off x="5572132" y="1500174"/>
            <a:ext cx="3000396" cy="460097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smtClean="0"/>
              <a:t>Русский </a:t>
            </a:r>
            <a:r>
              <a:rPr lang="ru-RU" sz="1800" dirty="0"/>
              <a:t>язык как иностранный. Развитие навыков разговорной речи : учебное пособие / </a:t>
            </a:r>
            <a:r>
              <a:rPr lang="ru-RU" sz="1800" dirty="0" smtClean="0"/>
              <a:t>Р. И. Полякова, Л. А. </a:t>
            </a:r>
            <a:r>
              <a:rPr lang="ru-RU" sz="1800" dirty="0" err="1" smtClean="0"/>
              <a:t>Баландина</a:t>
            </a:r>
            <a:r>
              <a:rPr lang="ru-RU" sz="1800" dirty="0" smtClean="0"/>
              <a:t>, Н. М. Малюгина </a:t>
            </a:r>
            <a:r>
              <a:rPr lang="en-US" sz="1800" dirty="0" smtClean="0"/>
              <a:t>[</a:t>
            </a:r>
            <a:r>
              <a:rPr lang="ru-RU" sz="1800" dirty="0" smtClean="0"/>
              <a:t>и др.</a:t>
            </a:r>
            <a:r>
              <a:rPr lang="en-US" sz="1800" dirty="0" smtClean="0"/>
              <a:t>]</a:t>
            </a:r>
            <a:r>
              <a:rPr lang="ru-RU" sz="1800" dirty="0" smtClean="0"/>
              <a:t> ; под общ. ред. Р. И. Полякова. </a:t>
            </a:r>
            <a:r>
              <a:rPr lang="ru-RU" sz="1800" dirty="0"/>
              <a:t>— Москва : КноРус, 2023. </a:t>
            </a:r>
            <a:r>
              <a:rPr lang="ru-RU" sz="1800" dirty="0" err="1"/>
              <a:t>— 244 с. — ISBN 978-5-406-10840-6. </a:t>
            </a:r>
            <a:r>
              <a:rPr lang="ru-RU" sz="1800" dirty="0"/>
              <a:t>— URL: https://</a:t>
            </a:r>
            <a:r>
              <a:rPr lang="ru-RU" sz="1800" dirty="0" smtClean="0"/>
              <a:t>book.ru/book/948599. </a:t>
            </a:r>
            <a:r>
              <a:rPr lang="ru-RU" sz="1800" dirty="0" err="1"/>
              <a:t>— Текст : электронный.</a:t>
            </a:r>
          </a:p>
        </p:txBody>
      </p:sp>
      <p:sp>
        <p:nvSpPr>
          <p:cNvPr id="3" name="Содержимое 2"/>
          <p:cNvSpPr>
            <a:spLocks noGrp="1"/>
          </p:cNvSpPr>
          <p:nvPr>
            <p:ph sz="half" idx="1"/>
          </p:nvPr>
        </p:nvSpPr>
        <p:spPr/>
        <p:txBody>
          <a:bodyPr vert="horz" lIns="91440" tIns="45720" rIns="91440" bIns="45720" rtlCol="0">
            <a:normAutofit lnSpcReduction="10000"/>
          </a:bodyPr>
          <a:lstStyle/>
          <a:p>
            <a:pPr marL="0" indent="0" algn="just">
              <a:spcBef>
                <a:spcPts val="0"/>
              </a:spcBef>
              <a:buNone/>
            </a:pPr>
            <a:r>
              <a:rPr lang="ru-RU" sz="1600" dirty="0"/>
              <a:t>Цель пособия — развитие языковой и речевой компетенции учащихся на материале разговорного стиля речи в различных ситуациях общения. Пособие содержит систему заданий, отрабатывающих навыки диалогической и монологической речи.</a:t>
            </a:r>
            <a:br>
              <a:rPr lang="ru-RU" sz="1600" dirty="0"/>
            </a:br>
            <a:r>
              <a:rPr lang="ru-RU" sz="1600" dirty="0"/>
              <a:t>Пособие состоит из 19 уроков. Материал сформирован по ситуативно-тематическому принципу. Развитие разговорной речи, главным образом устной, проводится на образцах тематических диалогов и в системе коммуникативных заданий, моделирующих реальные ситуации, актуальные для жизни и учебы иностранных студентов в России.</a:t>
            </a:r>
            <a:br>
              <a:rPr lang="ru-RU" sz="1600" dirty="0"/>
            </a:br>
            <a:r>
              <a:rPr lang="ru-RU" sz="1600" dirty="0"/>
              <a:t>Соответствует ФГОС ВО последнего </a:t>
            </a:r>
            <a:r>
              <a:rPr lang="ru-RU" sz="1600" dirty="0" smtClean="0"/>
              <a:t>поколения.</a:t>
            </a:r>
          </a:p>
          <a:p>
            <a:pPr marL="0" indent="0" algn="just">
              <a:spcBef>
                <a:spcPts val="0"/>
              </a:spcBef>
              <a:buNone/>
            </a:pPr>
            <a:r>
              <a:rPr lang="ru-RU" sz="1600" dirty="0" smtClean="0"/>
              <a:t>Для </a:t>
            </a:r>
            <a:r>
              <a:rPr lang="ru-RU" sz="1600" dirty="0"/>
              <a:t>иностранных студентов </a:t>
            </a:r>
            <a:r>
              <a:rPr lang="ru-RU" sz="1600" dirty="0" err="1"/>
              <a:t>бакалавриата</a:t>
            </a:r>
            <a:r>
              <a:rPr lang="ru-RU" sz="1600" dirty="0"/>
              <a:t>, обучающихся по всем направлениям.</a:t>
            </a:r>
          </a:p>
        </p:txBody>
      </p:sp>
      <p:pic>
        <p:nvPicPr>
          <p:cNvPr id="5" name="Содержимое 4" descr="russkiy-yazyk-kak-inostrannyy-razvitie-navykov-razgovornoy-rechi-bakalavriat-uchebnoe-posobie.jpg"/>
          <p:cNvPicPr>
            <a:picLocks noGrp="1" noChangeAspect="1"/>
          </p:cNvPicPr>
          <p:nvPr>
            <p:ph sz="half" idx="2"/>
          </p:nvPr>
        </p:nvPicPr>
        <p:blipFill>
          <a:blip r:embed="rId2"/>
          <a:stretch>
            <a:fillRect/>
          </a:stretch>
        </p:blipFill>
        <p:spPr>
          <a:xfrm>
            <a:off x="5194553" y="1600200"/>
            <a:ext cx="2945893"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smtClean="0"/>
              <a:t>Ершов, Ю. М. </a:t>
            </a:r>
            <a:r>
              <a:rPr lang="ru-RU" sz="1800" dirty="0"/>
              <a:t>Основы журналистики и цифровых </a:t>
            </a:r>
            <a:r>
              <a:rPr lang="ru-RU" sz="1800" dirty="0" err="1"/>
              <a:t>медиа</a:t>
            </a:r>
            <a:r>
              <a:rPr lang="ru-RU" sz="1800" dirty="0"/>
              <a:t> : учебник / </a:t>
            </a:r>
            <a:r>
              <a:rPr lang="ru-RU" sz="1800" dirty="0" smtClean="0"/>
              <a:t>Ю. М. Ершов.  </a:t>
            </a:r>
            <a:r>
              <a:rPr lang="ru-RU" sz="1800" dirty="0"/>
              <a:t>— Москва : КноРус, 2023. — 330 с. — ISBN 978-5-406-10861-1. — URL: https://</a:t>
            </a:r>
            <a:r>
              <a:rPr lang="ru-RU" sz="1800" dirty="0" smtClean="0"/>
              <a:t>book.ru/book/947032. </a:t>
            </a:r>
            <a:r>
              <a:rPr lang="ru-RU" sz="1800" dirty="0"/>
              <a:t>— Текст : электронный.</a:t>
            </a:r>
          </a:p>
        </p:txBody>
      </p:sp>
      <p:sp>
        <p:nvSpPr>
          <p:cNvPr id="3" name="Содержимое 2"/>
          <p:cNvSpPr>
            <a:spLocks noGrp="1"/>
          </p:cNvSpPr>
          <p:nvPr>
            <p:ph sz="half" idx="1"/>
          </p:nvPr>
        </p:nvSpPr>
        <p:spPr>
          <a:xfrm>
            <a:off x="457200" y="1600200"/>
            <a:ext cx="4614866" cy="4525963"/>
          </a:xfrm>
        </p:spPr>
        <p:txBody>
          <a:bodyPr vert="horz" lIns="91440" tIns="45720" rIns="91440" bIns="45720" rtlCol="0">
            <a:normAutofit lnSpcReduction="10000"/>
          </a:bodyPr>
          <a:lstStyle/>
          <a:p>
            <a:pPr marL="0" indent="0" algn="just">
              <a:spcBef>
                <a:spcPts val="0"/>
              </a:spcBef>
              <a:buNone/>
            </a:pPr>
            <a:r>
              <a:rPr lang="ru-RU" sz="1600" dirty="0"/>
              <a:t>Предназначен для введения в специальность и получения базовых знаний по направлению «Журналистика». Рассматривается природа </a:t>
            </a:r>
            <a:r>
              <a:rPr lang="ru-RU" sz="1600" dirty="0" err="1" smtClean="0"/>
              <a:t>коммуникатора,специфика</a:t>
            </a:r>
            <a:r>
              <a:rPr lang="ru-RU" sz="1600" dirty="0" smtClean="0"/>
              <a:t> </a:t>
            </a:r>
            <a:r>
              <a:rPr lang="ru-RU" sz="1600" dirty="0"/>
              <a:t>журналистской корпорации, предмет журналистской деятельности, индустриальные особенности производства контента на разных </a:t>
            </a:r>
            <a:r>
              <a:rPr lang="ru-RU" sz="1600" dirty="0" err="1" smtClean="0"/>
              <a:t>медиаканалах</a:t>
            </a:r>
            <a:r>
              <a:rPr lang="ru-RU" sz="1600" dirty="0" smtClean="0"/>
              <a:t>, эффекты </a:t>
            </a:r>
            <a:r>
              <a:rPr lang="ru-RU" sz="1600" dirty="0"/>
              <a:t>восприятия </a:t>
            </a:r>
            <a:r>
              <a:rPr lang="ru-RU" sz="1600" dirty="0" err="1"/>
              <a:t>медиатекста</a:t>
            </a:r>
            <a:r>
              <a:rPr lang="ru-RU" sz="1600" dirty="0"/>
              <a:t> и обратная связь с аудиторией СМИ. Помимо традиционных каналов массовой коммуникации широко </a:t>
            </a:r>
            <a:r>
              <a:rPr lang="ru-RU" sz="1600" dirty="0" smtClean="0"/>
              <a:t>представлен и </a:t>
            </a:r>
            <a:r>
              <a:rPr lang="ru-RU" sz="1600" dirty="0"/>
              <a:t>опыт новых </a:t>
            </a:r>
            <a:r>
              <a:rPr lang="ru-RU" sz="1600" dirty="0" err="1"/>
              <a:t>медиа</a:t>
            </a:r>
            <a:r>
              <a:rPr lang="ru-RU" sz="1600" dirty="0"/>
              <a:t>: цифровых платформ, социальных сетей, </a:t>
            </a:r>
            <a:r>
              <a:rPr lang="ru-RU" sz="1600" dirty="0" err="1"/>
              <a:t>видеохостингов</a:t>
            </a:r>
            <a:r>
              <a:rPr lang="ru-RU" sz="1600" dirty="0"/>
              <a:t>. Основан на рассмотрении проблемных ситуаций. По каждой теме даны</a:t>
            </a:r>
            <a:br>
              <a:rPr lang="ru-RU" sz="1600" dirty="0"/>
            </a:br>
            <a:r>
              <a:rPr lang="ru-RU" sz="1600" dirty="0"/>
              <a:t>контрольные вопросы для самостоятельного изучения</a:t>
            </a:r>
            <a:r>
              <a:rPr lang="ru-RU" sz="1600" dirty="0" smtClean="0"/>
              <a:t>. Соответствует </a:t>
            </a:r>
            <a:r>
              <a:rPr lang="ru-RU" sz="1600" dirty="0"/>
              <a:t>ФГОС ВО последнего поколения</a:t>
            </a:r>
            <a:r>
              <a:rPr lang="ru-RU" sz="1600" dirty="0" smtClean="0"/>
              <a:t>. Для </a:t>
            </a:r>
            <a:r>
              <a:rPr lang="ru-RU" sz="1600" dirty="0"/>
              <a:t>студентов </a:t>
            </a:r>
            <a:r>
              <a:rPr lang="ru-RU" sz="1600" dirty="0" err="1"/>
              <a:t>бакалавриата</a:t>
            </a:r>
            <a:r>
              <a:rPr lang="ru-RU" sz="1600" dirty="0"/>
              <a:t> и магистратуры, обучающихся по направлениям «Журналистика» и «</a:t>
            </a:r>
            <a:r>
              <a:rPr lang="ru-RU" sz="1600" dirty="0" err="1"/>
              <a:t>Медиакоммуникации</a:t>
            </a:r>
            <a:r>
              <a:rPr lang="ru-RU" sz="1600" dirty="0" smtClean="0"/>
              <a:t>». </a:t>
            </a:r>
            <a:endParaRPr lang="ru-RU" sz="1600" dirty="0"/>
          </a:p>
        </p:txBody>
      </p:sp>
      <p:pic>
        <p:nvPicPr>
          <p:cNvPr id="5" name="Содержимое 4" descr="osnovy-zhurnalistiki-i-tsifrovykh-media-bakalavriat-magistratura-uchebnik.jpg"/>
          <p:cNvPicPr>
            <a:picLocks noGrp="1" noChangeAspect="1"/>
          </p:cNvPicPr>
          <p:nvPr>
            <p:ph sz="half" idx="2"/>
          </p:nvPr>
        </p:nvPicPr>
        <p:blipFill>
          <a:blip r:embed="rId2"/>
          <a:stretch>
            <a:fillRect/>
          </a:stretch>
        </p:blipFill>
        <p:spPr>
          <a:xfrm>
            <a:off x="5500694" y="1563626"/>
            <a:ext cx="3294904" cy="505683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smtClean="0"/>
              <a:t>Молодцов, </a:t>
            </a:r>
            <a:r>
              <a:rPr lang="ru-RU" sz="1800" dirty="0"/>
              <a:t>И</a:t>
            </a:r>
            <a:r>
              <a:rPr lang="ru-RU" sz="1800" dirty="0" smtClean="0"/>
              <a:t>. Н. </a:t>
            </a:r>
            <a:r>
              <a:rPr lang="ru-RU" sz="1800" dirty="0" err="1"/>
              <a:t>Медиабизнес</a:t>
            </a:r>
            <a:r>
              <a:rPr lang="ru-RU" sz="1800" dirty="0"/>
              <a:t> : учебник / </a:t>
            </a:r>
            <a:r>
              <a:rPr lang="ru-RU" sz="1800" dirty="0" smtClean="0"/>
              <a:t>И. Н. Молодцов.  </a:t>
            </a:r>
            <a:r>
              <a:rPr lang="ru-RU" sz="1800" dirty="0"/>
              <a:t>— Москва : КноРус, 2023. — 169 с. — ISBN 978-5-406-10179-7. — URL: </a:t>
            </a:r>
            <a:r>
              <a:rPr lang="ru-RU" sz="1800" dirty="0">
                <a:hlinkClick r:id="rId2"/>
              </a:rPr>
              <a:t>https://book.ru/book/945905</a:t>
            </a:r>
            <a:r>
              <a:rPr lang="ru-RU" sz="1800" dirty="0"/>
              <a:t> </a:t>
            </a:r>
            <a:r>
              <a:rPr lang="ru-RU" sz="1800" dirty="0" smtClean="0"/>
              <a:t>. </a:t>
            </a:r>
            <a:r>
              <a:rPr lang="ru-RU" sz="1800" dirty="0"/>
              <a:t>— Текст : электронный.</a:t>
            </a:r>
          </a:p>
        </p:txBody>
      </p:sp>
      <p:sp>
        <p:nvSpPr>
          <p:cNvPr id="3" name="Содержимое 2"/>
          <p:cNvSpPr>
            <a:spLocks noGrp="1"/>
          </p:cNvSpPr>
          <p:nvPr>
            <p:ph sz="half" idx="1"/>
          </p:nvPr>
        </p:nvSpPr>
        <p:spPr>
          <a:xfrm>
            <a:off x="457200" y="1600200"/>
            <a:ext cx="4757742" cy="4525963"/>
          </a:xfrm>
        </p:spPr>
        <p:txBody>
          <a:bodyPr vert="horz" lIns="91440" tIns="45720" rIns="91440" bIns="45720" rtlCol="0">
            <a:normAutofit/>
          </a:bodyPr>
          <a:lstStyle/>
          <a:p>
            <a:pPr marL="0" indent="0" algn="just">
              <a:spcBef>
                <a:spcPts val="0"/>
              </a:spcBef>
              <a:buNone/>
            </a:pPr>
            <a:r>
              <a:rPr lang="ru-RU" sz="1600" dirty="0"/>
              <a:t>Классифицированы современные </a:t>
            </a:r>
            <a:r>
              <a:rPr lang="ru-RU" sz="1600" dirty="0" err="1"/>
              <a:t>бизнес-модели</a:t>
            </a:r>
            <a:r>
              <a:rPr lang="ru-RU" sz="1600" dirty="0"/>
              <a:t>, жизнеспособные в российском </a:t>
            </a:r>
            <a:r>
              <a:rPr lang="ru-RU" sz="1600" dirty="0" err="1"/>
              <a:t>медиабизнесе</a:t>
            </a:r>
            <a:r>
              <a:rPr lang="ru-RU" sz="1600" dirty="0"/>
              <a:t>, разработаны базовые составные части стратегии ведения </a:t>
            </a:r>
            <a:r>
              <a:rPr lang="ru-RU" sz="1600" dirty="0" err="1"/>
              <a:t>медиабизнеса</a:t>
            </a:r>
            <a:r>
              <a:rPr lang="ru-RU" sz="1600" dirty="0"/>
              <a:t>. Раскрывается специфика организации различных направлений и функциональных обязанностей структурных подразделений, осуществляющих деятельность в указанной сфере. Опираясь на свой обширный практический опыт, автор дает обоснованные прогнозы и конкретные советы относительно сферы управления </a:t>
            </a:r>
            <a:r>
              <a:rPr lang="ru-RU" sz="1600" dirty="0" err="1"/>
              <a:t>медиабизнесом</a:t>
            </a:r>
            <a:r>
              <a:rPr lang="ru-RU" sz="1600" dirty="0"/>
              <a:t>, анализирует проблемы </a:t>
            </a:r>
            <a:r>
              <a:rPr lang="ru-RU" sz="1600" dirty="0" err="1"/>
              <a:t>медиаизмерений</a:t>
            </a:r>
            <a:r>
              <a:rPr lang="ru-RU" sz="1600" dirty="0"/>
              <a:t> и правовые аспекты </a:t>
            </a:r>
            <a:r>
              <a:rPr lang="ru-RU" sz="1600" dirty="0" err="1"/>
              <a:t>медиадеятельности</a:t>
            </a:r>
            <a:r>
              <a:rPr lang="ru-RU" sz="1600" dirty="0" smtClean="0"/>
              <a:t>. </a:t>
            </a:r>
          </a:p>
          <a:p>
            <a:pPr marL="0" indent="0" algn="just">
              <a:spcBef>
                <a:spcPts val="0"/>
              </a:spcBef>
              <a:buNone/>
            </a:pPr>
            <a:r>
              <a:rPr lang="ru-RU" sz="1600" dirty="0" smtClean="0"/>
              <a:t>Соответствует </a:t>
            </a:r>
            <a:r>
              <a:rPr lang="ru-RU" sz="1600" dirty="0"/>
              <a:t>ФГОС ВО последнего поколения.</a:t>
            </a:r>
            <a:br>
              <a:rPr lang="ru-RU" sz="1600" dirty="0"/>
            </a:br>
            <a:r>
              <a:rPr lang="ru-RU" sz="1600" dirty="0"/>
              <a:t>Для студентов магистратуры, обучающихся по направлению «Реклама и связи общественностью», направленность программы «</a:t>
            </a:r>
            <a:r>
              <a:rPr lang="ru-RU" sz="1600" dirty="0" err="1"/>
              <a:t>Медиабизнес</a:t>
            </a:r>
            <a:r>
              <a:rPr lang="ru-RU" sz="1600" dirty="0"/>
              <a:t>».</a:t>
            </a:r>
          </a:p>
        </p:txBody>
      </p:sp>
      <p:pic>
        <p:nvPicPr>
          <p:cNvPr id="5" name="Содержимое 4" descr="mediabiznes-magistratura-uchebnik.jpg"/>
          <p:cNvPicPr>
            <a:picLocks noGrp="1" noChangeAspect="1"/>
          </p:cNvPicPr>
          <p:nvPr>
            <p:ph sz="half" idx="2"/>
          </p:nvPr>
        </p:nvPicPr>
        <p:blipFill>
          <a:blip r:embed="rId3"/>
          <a:stretch>
            <a:fillRect/>
          </a:stretch>
        </p:blipFill>
        <p:spPr>
          <a:xfrm>
            <a:off x="5715008" y="1785926"/>
            <a:ext cx="2945893"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dirty="0" smtClean="0">
                <a:solidFill>
                  <a:schemeClr val="bg2">
                    <a:lumMod val="25000"/>
                  </a:schemeClr>
                </a:solidFill>
              </a:rPr>
              <a:t>Издания </a:t>
            </a:r>
            <a:br>
              <a:rPr lang="ru-RU" dirty="0" smtClean="0">
                <a:solidFill>
                  <a:schemeClr val="bg2">
                    <a:lumMod val="25000"/>
                  </a:schemeClr>
                </a:solidFill>
              </a:rPr>
            </a:br>
            <a:r>
              <a:rPr lang="ru-RU" dirty="0" smtClean="0">
                <a:solidFill>
                  <a:schemeClr val="bg2">
                    <a:lumMod val="25000"/>
                  </a:schemeClr>
                </a:solidFill>
              </a:rPr>
              <a:t>для высшего образования</a:t>
            </a:r>
            <a:endParaRPr lang="ru-RU" dirty="0">
              <a:solidFill>
                <a:schemeClr val="bg2">
                  <a:lumMod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smtClean="0"/>
              <a:t>Теория </a:t>
            </a:r>
            <a:r>
              <a:rPr lang="ru-RU" sz="1800" dirty="0"/>
              <a:t>и практика внешнеэкономической деятельности : учебное пособие / </a:t>
            </a:r>
            <a:r>
              <a:rPr lang="ru-RU" sz="1800" dirty="0" smtClean="0"/>
              <a:t>Г. Ф. Ручкина, Н. А. Ефимова, И. Ш. Исмаилов, </a:t>
            </a:r>
            <a:r>
              <a:rPr lang="en-US" sz="1800" dirty="0" smtClean="0"/>
              <a:t>[</a:t>
            </a:r>
            <a:r>
              <a:rPr lang="ru-RU" sz="1800" dirty="0" smtClean="0"/>
              <a:t>и др.</a:t>
            </a:r>
            <a:r>
              <a:rPr lang="en-US" sz="1800" dirty="0" smtClean="0"/>
              <a:t>]</a:t>
            </a:r>
            <a:r>
              <a:rPr lang="ru-RU" sz="1800" dirty="0" smtClean="0"/>
              <a:t>.  </a:t>
            </a:r>
            <a:r>
              <a:rPr lang="ru-RU" sz="1800" dirty="0"/>
              <a:t>— Москва : КноРус, 2023. — 181 с. — ISBN 978-5-406-10131-5. — URL: https://</a:t>
            </a:r>
            <a:r>
              <a:rPr lang="ru-RU" sz="1800" dirty="0" smtClean="0"/>
              <a:t>book.ru/book/947811. </a:t>
            </a:r>
            <a:r>
              <a:rPr lang="ru-RU" sz="1800" dirty="0"/>
              <a:t>— Текст : электронный.</a:t>
            </a:r>
          </a:p>
        </p:txBody>
      </p:sp>
      <p:sp>
        <p:nvSpPr>
          <p:cNvPr id="3" name="Содержимое 2"/>
          <p:cNvSpPr>
            <a:spLocks noGrp="1"/>
          </p:cNvSpPr>
          <p:nvPr>
            <p:ph sz="half" idx="1"/>
          </p:nvPr>
        </p:nvSpPr>
        <p:spPr>
          <a:xfrm>
            <a:off x="457200" y="2285992"/>
            <a:ext cx="4038600" cy="3840171"/>
          </a:xfrm>
        </p:spPr>
        <p:txBody>
          <a:bodyPr vert="horz" lIns="91440" tIns="45720" rIns="91440" bIns="45720" rtlCol="0">
            <a:normAutofit/>
          </a:bodyPr>
          <a:lstStyle/>
          <a:p>
            <a:pPr marL="0" indent="0" algn="just">
              <a:spcBef>
                <a:spcPts val="0"/>
              </a:spcBef>
              <a:buNone/>
            </a:pPr>
            <a:r>
              <a:rPr lang="ru-RU" sz="1600" dirty="0"/>
              <a:t>Посвящено актуальным проблемам практики осуществления внешнеэкономической деятельности. При изложении фундаментальных разделов курса учитывалось нынешнее состояние правового регулирования внешнеэкономической деятельности. Пособие состоит из семи глав, каждая из которых посвящена рассмотрению конкретного вопроса. Соответствует ФГОС ВО последнего поколения. Для аспирантов, обучающихся по направлению «Юриспруденция».</a:t>
            </a:r>
          </a:p>
        </p:txBody>
      </p:sp>
      <p:pic>
        <p:nvPicPr>
          <p:cNvPr id="5" name="Содержимое 4" descr="teoriya-i-praktika-vneshneekonomicheskoy-deyatelnosti-aspirantura-uchebnoe-posobie.jpg"/>
          <p:cNvPicPr>
            <a:picLocks noGrp="1" noChangeAspect="1"/>
          </p:cNvPicPr>
          <p:nvPr>
            <p:ph sz="half" idx="2"/>
          </p:nvPr>
        </p:nvPicPr>
        <p:blipFill>
          <a:blip r:embed="rId2"/>
          <a:stretch>
            <a:fillRect/>
          </a:stretch>
        </p:blipFill>
        <p:spPr>
          <a:xfrm>
            <a:off x="5500694" y="2000240"/>
            <a:ext cx="2945893" cy="45259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572560" cy="1143000"/>
          </a:xfrm>
        </p:spPr>
        <p:txBody>
          <a:bodyPr>
            <a:noAutofit/>
          </a:bodyPr>
          <a:lstStyle/>
          <a:p>
            <a:pPr algn="just"/>
            <a:r>
              <a:rPr lang="ru-RU" sz="2000" dirty="0" smtClean="0"/>
              <a:t>Сотникова, Л. В. Международные стандарты финансовой отчётности и Российские стандарты бухгалтерского учёта: финансовый учёт и отчётность : учебник / Л. В. Сотникова.  — Москва : КноРус, 2023. — 361 с. — ISBN 978-5-406-10332-6. — URL: https://book.ru/book/948568. — Текст : электронный.</a:t>
            </a:r>
            <a:endParaRPr lang="ru-RU" sz="2000" dirty="0"/>
          </a:p>
        </p:txBody>
      </p:sp>
      <p:sp>
        <p:nvSpPr>
          <p:cNvPr id="3" name="Содержимое 2"/>
          <p:cNvSpPr>
            <a:spLocks noGrp="1"/>
          </p:cNvSpPr>
          <p:nvPr>
            <p:ph sz="half" idx="1"/>
          </p:nvPr>
        </p:nvSpPr>
        <p:spPr>
          <a:xfrm>
            <a:off x="500034" y="2071678"/>
            <a:ext cx="4214842" cy="4168773"/>
          </a:xfrm>
        </p:spPr>
        <p:txBody>
          <a:bodyPr vert="horz" lIns="91440" tIns="45720" rIns="91440" bIns="45720" rtlCol="0">
            <a:normAutofit/>
          </a:bodyPr>
          <a:lstStyle/>
          <a:p>
            <a:pPr marL="0" indent="0" algn="just">
              <a:spcBef>
                <a:spcPts val="0"/>
              </a:spcBef>
              <a:buNone/>
            </a:pPr>
            <a:r>
              <a:rPr lang="ru-RU" sz="1600" dirty="0"/>
              <a:t>Рассмотрены международные стандарты финансовой отчетности в сравнении с российскими стандартами бухгалтерского учета в разрезе сходства и различия их требований к составу статей финансовой отчетности, формирования учетной политики, признания основных объектов учета (активов, обязательств, доходов и расходов</a:t>
            </a:r>
            <a:r>
              <a:rPr lang="ru-RU" sz="1600" dirty="0" smtClean="0"/>
              <a:t>). </a:t>
            </a:r>
          </a:p>
          <a:p>
            <a:pPr marL="0" indent="0" algn="just">
              <a:spcBef>
                <a:spcPts val="0"/>
              </a:spcBef>
              <a:buNone/>
            </a:pPr>
            <a:r>
              <a:rPr lang="ru-RU" sz="1600" dirty="0" smtClean="0"/>
              <a:t>Соответствует </a:t>
            </a:r>
            <a:r>
              <a:rPr lang="ru-RU" sz="1600" dirty="0"/>
              <a:t>ФГОС ВО последнего поколения</a:t>
            </a:r>
            <a:r>
              <a:rPr lang="ru-RU" sz="1600" dirty="0" smtClean="0"/>
              <a:t>. </a:t>
            </a:r>
          </a:p>
          <a:p>
            <a:pPr marL="0" indent="0" algn="just">
              <a:spcBef>
                <a:spcPts val="0"/>
              </a:spcBef>
              <a:buNone/>
            </a:pPr>
            <a:r>
              <a:rPr lang="ru-RU" sz="1600" dirty="0" smtClean="0"/>
              <a:t>Для </a:t>
            </a:r>
            <a:r>
              <a:rPr lang="ru-RU" sz="1600" dirty="0"/>
              <a:t>студентов магистратуры, обучающихся по направлению «Экономика» магистерских программ «Международное налоговое планирование», «Налоги. Бухгалтерский учет. Налоговый консалтинг».</a:t>
            </a:r>
          </a:p>
        </p:txBody>
      </p:sp>
      <p:pic>
        <p:nvPicPr>
          <p:cNvPr id="5" name="Содержимое 4" descr="mezhdunarodnye-standarty-finansovoy-otchyetnosti-i-rossiyskie-standarty-bukhgalterskogo-uchyeta-fina.jpg"/>
          <p:cNvPicPr>
            <a:picLocks noGrp="1" noChangeAspect="1"/>
          </p:cNvPicPr>
          <p:nvPr>
            <p:ph sz="half" idx="2"/>
          </p:nvPr>
        </p:nvPicPr>
        <p:blipFill>
          <a:blip r:embed="rId2"/>
          <a:stretch>
            <a:fillRect/>
          </a:stretch>
        </p:blipFill>
        <p:spPr>
          <a:xfrm>
            <a:off x="5500694" y="1857364"/>
            <a:ext cx="3000396" cy="460097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71472" y="2071678"/>
            <a:ext cx="8229600" cy="2643206"/>
          </a:xfrm>
        </p:spPr>
        <p:txBody>
          <a:bodyPr>
            <a:normAutofit fontScale="90000"/>
          </a:bodyPr>
          <a:lstStyle/>
          <a:p>
            <a:r>
              <a:rPr lang="ru-RU" dirty="0" smtClean="0">
                <a:solidFill>
                  <a:schemeClr val="bg2">
                    <a:lumMod val="25000"/>
                  </a:schemeClr>
                </a:solidFill>
              </a:rPr>
              <a:t>Издания для </a:t>
            </a:r>
            <a:br>
              <a:rPr lang="ru-RU" dirty="0" smtClean="0">
                <a:solidFill>
                  <a:schemeClr val="bg2">
                    <a:lumMod val="25000"/>
                  </a:schemeClr>
                </a:solidFill>
              </a:rPr>
            </a:br>
            <a:r>
              <a:rPr lang="ru-RU" dirty="0" smtClean="0">
                <a:solidFill>
                  <a:schemeClr val="bg2">
                    <a:lumMod val="25000"/>
                  </a:schemeClr>
                </a:solidFill>
              </a:rPr>
              <a:t>среднего </a:t>
            </a:r>
            <a:br>
              <a:rPr lang="ru-RU" dirty="0" smtClean="0">
                <a:solidFill>
                  <a:schemeClr val="bg2">
                    <a:lumMod val="25000"/>
                  </a:schemeClr>
                </a:solidFill>
              </a:rPr>
            </a:br>
            <a:r>
              <a:rPr lang="ru-RU" dirty="0" smtClean="0">
                <a:solidFill>
                  <a:schemeClr val="bg2">
                    <a:lumMod val="25000"/>
                  </a:schemeClr>
                </a:solidFill>
              </a:rPr>
              <a:t>профессионального </a:t>
            </a:r>
            <a:br>
              <a:rPr lang="ru-RU" dirty="0" smtClean="0">
                <a:solidFill>
                  <a:schemeClr val="bg2">
                    <a:lumMod val="25000"/>
                  </a:schemeClr>
                </a:solidFill>
              </a:rPr>
            </a:br>
            <a:r>
              <a:rPr lang="ru-RU" dirty="0" smtClean="0">
                <a:solidFill>
                  <a:schemeClr val="bg2">
                    <a:lumMod val="25000"/>
                  </a:schemeClr>
                </a:solidFill>
              </a:rPr>
              <a:t>образования</a:t>
            </a:r>
            <a:endParaRPr lang="ru-RU" dirty="0">
              <a:solidFill>
                <a:schemeClr val="bg2">
                  <a:lumMod val="2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401080" cy="1368412"/>
          </a:xfrm>
        </p:spPr>
        <p:txBody>
          <a:bodyPr vert="horz" lIns="91440" tIns="45720" rIns="91440" bIns="45720" rtlCol="0" anchor="ctr">
            <a:noAutofit/>
          </a:bodyPr>
          <a:lstStyle/>
          <a:p>
            <a:pPr algn="just"/>
            <a:r>
              <a:rPr lang="ru-RU" sz="2000" dirty="0" smtClean="0"/>
              <a:t>Управление </a:t>
            </a:r>
            <a:r>
              <a:rPr lang="ru-RU" sz="2000" dirty="0"/>
              <a:t>коллективом исполнителей : учебник / </a:t>
            </a:r>
            <a:r>
              <a:rPr lang="ru-RU" sz="2000" dirty="0" smtClean="0"/>
              <a:t>В. И. </a:t>
            </a:r>
            <a:r>
              <a:rPr lang="ru-RU" sz="2000" dirty="0" err="1" smtClean="0"/>
              <a:t>Прусова</a:t>
            </a:r>
            <a:r>
              <a:rPr lang="ru-RU" sz="2000" dirty="0" smtClean="0"/>
              <a:t>, Д. Т.  </a:t>
            </a:r>
            <a:r>
              <a:rPr lang="ru-RU" sz="2000" dirty="0" err="1" smtClean="0"/>
              <a:t>Хвичия</a:t>
            </a:r>
            <a:r>
              <a:rPr lang="ru-RU" sz="2000" dirty="0" smtClean="0"/>
              <a:t>, А. Я. </a:t>
            </a:r>
            <a:r>
              <a:rPr lang="ru-RU" sz="2000" dirty="0" err="1" smtClean="0"/>
              <a:t>Ландсман</a:t>
            </a:r>
            <a:r>
              <a:rPr lang="ru-RU" sz="2000" dirty="0" smtClean="0"/>
              <a:t> </a:t>
            </a:r>
            <a:r>
              <a:rPr lang="en-US" sz="2000" dirty="0" smtClean="0"/>
              <a:t>[</a:t>
            </a:r>
            <a:r>
              <a:rPr lang="ru-RU" sz="2000" dirty="0" smtClean="0"/>
              <a:t>и др.</a:t>
            </a:r>
            <a:r>
              <a:rPr lang="en-US" sz="2000" dirty="0" smtClean="0"/>
              <a:t>]</a:t>
            </a:r>
            <a:r>
              <a:rPr lang="ru-RU" sz="2000" dirty="0" smtClean="0"/>
              <a:t> ; под ред. И. В. </a:t>
            </a:r>
            <a:r>
              <a:rPr lang="ru-RU" sz="2000" dirty="0" err="1" smtClean="0"/>
              <a:t>Политковской</a:t>
            </a:r>
            <a:r>
              <a:rPr lang="ru-RU" sz="2000" dirty="0" smtClean="0"/>
              <a:t>, Т. А. </a:t>
            </a:r>
            <a:r>
              <a:rPr lang="ru-RU" sz="2000" dirty="0" err="1" smtClean="0"/>
              <a:t>Шпилькиной</a:t>
            </a:r>
            <a:r>
              <a:rPr lang="ru-RU" sz="2000" dirty="0" smtClean="0"/>
              <a:t>, А. Л. Машкина, М. А. Жидковой.  </a:t>
            </a:r>
            <a:r>
              <a:rPr lang="ru-RU" sz="2000" dirty="0"/>
              <a:t>— Москва : КноРус, 2023. — 320 с. — ISBN 978-5-406-11558-9. — URL: https</a:t>
            </a:r>
            <a:r>
              <a:rPr lang="ru-RU" sz="2000" dirty="0" smtClean="0"/>
              <a:t>://book.ru/book/949264. </a:t>
            </a:r>
            <a:r>
              <a:rPr lang="ru-RU" sz="2000" dirty="0"/>
              <a:t>— Текст : электронный.</a:t>
            </a:r>
          </a:p>
        </p:txBody>
      </p:sp>
      <p:sp>
        <p:nvSpPr>
          <p:cNvPr id="4" name="Содержимое 3"/>
          <p:cNvSpPr>
            <a:spLocks noGrp="1"/>
          </p:cNvSpPr>
          <p:nvPr>
            <p:ph sz="half" idx="1"/>
          </p:nvPr>
        </p:nvSpPr>
        <p:spPr>
          <a:xfrm>
            <a:off x="428596" y="2000240"/>
            <a:ext cx="4429156" cy="4525963"/>
          </a:xfrm>
        </p:spPr>
        <p:txBody>
          <a:bodyPr vert="horz" lIns="91440" tIns="45720" rIns="91440" bIns="45720" rtlCol="0">
            <a:normAutofit/>
          </a:bodyPr>
          <a:lstStyle/>
          <a:p>
            <a:pPr marL="0" indent="0" algn="just">
              <a:spcBef>
                <a:spcPts val="0"/>
              </a:spcBef>
              <a:buNone/>
            </a:pPr>
            <a:r>
              <a:rPr lang="ru-RU" sz="1600" dirty="0"/>
              <a:t>Раскрываются основные вопросы менеджмента в организациях по техническому обслуживанию и ремонту подвижного состава автомобильного транспорта, особенности формирования организационных структур управления, мотивации и стимулирования персонала, роли внешнего и внутреннего контроля на всех уровнях менеджмента, коммуникационных процессов, менеджмента качества и документационного обеспечения процессов управления, необходимые для формирования общекультурных и профессиональных компетенций. Соответствует ФГОС СПО последнего поколения. Для студентов среднего профессионального образования, обучающихся по специальности «Техническое обслуживание и ремонт двигателей, систем и агрегатов автомобилей».</a:t>
            </a:r>
          </a:p>
        </p:txBody>
      </p:sp>
      <p:pic>
        <p:nvPicPr>
          <p:cNvPr id="6" name="Содержимое 5" descr="upravlenie-kollektivom-ispolniteley-spo-uchebnik.jpg"/>
          <p:cNvPicPr>
            <a:picLocks noGrp="1" noChangeAspect="1"/>
          </p:cNvPicPr>
          <p:nvPr>
            <p:ph sz="half" idx="2"/>
          </p:nvPr>
        </p:nvPicPr>
        <p:blipFill>
          <a:blip r:embed="rId2"/>
          <a:stretch>
            <a:fillRect/>
          </a:stretch>
        </p:blipFill>
        <p:spPr>
          <a:xfrm>
            <a:off x="5500694" y="1785926"/>
            <a:ext cx="2946590"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2000" dirty="0" smtClean="0"/>
              <a:t>Марков, </a:t>
            </a:r>
            <a:r>
              <a:rPr lang="ru-RU" sz="2000" dirty="0"/>
              <a:t>О</a:t>
            </a:r>
            <a:r>
              <a:rPr lang="ru-RU" sz="2000" dirty="0" smtClean="0"/>
              <a:t>. И</a:t>
            </a:r>
            <a:r>
              <a:rPr lang="ru-RU" sz="2000" dirty="0"/>
              <a:t>. Организация </a:t>
            </a:r>
            <a:r>
              <a:rPr lang="ru-RU" sz="2000" dirty="0" err="1"/>
              <a:t>транспортно-логистической</a:t>
            </a:r>
            <a:r>
              <a:rPr lang="ru-RU" sz="2000" dirty="0"/>
              <a:t> деятельности : учебник / </a:t>
            </a:r>
            <a:r>
              <a:rPr lang="ru-RU" sz="2000" dirty="0" smtClean="0"/>
              <a:t>О. И. Марков, В. А. Медведев.  </a:t>
            </a:r>
            <a:r>
              <a:rPr lang="ru-RU" sz="2000" dirty="0"/>
              <a:t>— Москва : КноРус, 2023. — 340 с. — ISBN 978-5-406-11553-4. — URL: </a:t>
            </a:r>
            <a:r>
              <a:rPr lang="ru-RU" sz="2000" dirty="0">
                <a:hlinkClick r:id="rId2"/>
              </a:rPr>
              <a:t>https://book.ru/book/949259</a:t>
            </a:r>
            <a:r>
              <a:rPr lang="ru-RU" sz="2000" dirty="0"/>
              <a:t> </a:t>
            </a:r>
            <a:r>
              <a:rPr lang="ru-RU" sz="2000" dirty="0" smtClean="0"/>
              <a:t>. </a:t>
            </a:r>
            <a:r>
              <a:rPr lang="ru-RU" sz="2000" dirty="0"/>
              <a:t>— Текст : электронный.</a:t>
            </a:r>
          </a:p>
        </p:txBody>
      </p:sp>
      <p:sp>
        <p:nvSpPr>
          <p:cNvPr id="3" name="Содержимое 2"/>
          <p:cNvSpPr>
            <a:spLocks noGrp="1"/>
          </p:cNvSpPr>
          <p:nvPr>
            <p:ph sz="half" idx="1"/>
          </p:nvPr>
        </p:nvSpPr>
        <p:spPr>
          <a:xfrm>
            <a:off x="457200" y="1600200"/>
            <a:ext cx="4757742" cy="4525963"/>
          </a:xfrm>
        </p:spPr>
        <p:txBody>
          <a:bodyPr vert="horz" lIns="91440" tIns="45720" rIns="91440" bIns="45720" rtlCol="0">
            <a:normAutofit/>
          </a:bodyPr>
          <a:lstStyle/>
          <a:p>
            <a:pPr marL="0" indent="0" algn="just">
              <a:spcBef>
                <a:spcPts val="0"/>
              </a:spcBef>
              <a:buNone/>
            </a:pPr>
            <a:r>
              <a:rPr lang="ru-RU" sz="1600" dirty="0"/>
              <a:t>Рассматриваются вопросы оперативного планирования и организации транспортного процесса и логистики. Описываются объекты, субъекты, методы транспортировки и средства оптимизационного управления, структура, цели, задачи транспортной логистики. Анализируется понятийный аппарат </a:t>
            </a:r>
            <a:r>
              <a:rPr lang="ru-RU" sz="1600" dirty="0" err="1"/>
              <a:t>логистических</a:t>
            </a:r>
            <a:r>
              <a:rPr lang="ru-RU" sz="1600" dirty="0"/>
              <a:t> транспортных систем и технологий, изучаются основы современной инфраструктуры систем управления </a:t>
            </a:r>
            <a:r>
              <a:rPr lang="ru-RU" sz="1600" dirty="0" err="1"/>
              <a:t>логистическими</a:t>
            </a:r>
            <a:r>
              <a:rPr lang="ru-RU" sz="1600" dirty="0"/>
              <a:t> процессами при переходе к внедрению в хозяйствующие структуры управляющих принципов цифровой экономики. Освещаются достижения науки и техники, передовой и зарубежный опыт. Соответствует ФГОС СПО последнего поколения. Для студентов среднего профессионального образования, обучающихся по специальности «Организация перевозок и управление на транспорте (по видам)».</a:t>
            </a:r>
          </a:p>
        </p:txBody>
      </p:sp>
      <p:pic>
        <p:nvPicPr>
          <p:cNvPr id="5" name="Содержимое 4" descr="organizatsiya-transportno-logisticheskoy-deyatelnosti-spo-uchebnik.jpg"/>
          <p:cNvPicPr>
            <a:picLocks noGrp="1" noChangeAspect="1"/>
          </p:cNvPicPr>
          <p:nvPr>
            <p:ph sz="half" idx="2"/>
          </p:nvPr>
        </p:nvPicPr>
        <p:blipFill>
          <a:blip r:embed="rId3"/>
          <a:stretch>
            <a:fillRect/>
          </a:stretch>
        </p:blipFill>
        <p:spPr>
          <a:xfrm>
            <a:off x="5572132" y="1500174"/>
            <a:ext cx="2946590" cy="45259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2000" dirty="0" smtClean="0"/>
              <a:t>Глинка, </a:t>
            </a:r>
            <a:r>
              <a:rPr lang="ru-RU" sz="2000" dirty="0"/>
              <a:t>Н</a:t>
            </a:r>
            <a:r>
              <a:rPr lang="ru-RU" sz="2000" dirty="0" smtClean="0"/>
              <a:t>. Л. </a:t>
            </a:r>
            <a:r>
              <a:rPr lang="ru-RU" sz="2000" dirty="0"/>
              <a:t>Задачи и упражнения по общей химии : учебное пособие </a:t>
            </a:r>
            <a:r>
              <a:rPr lang="ru-RU" sz="2000" dirty="0" smtClean="0"/>
              <a:t>/ Н. Л. Глинка.  </a:t>
            </a:r>
            <a:r>
              <a:rPr lang="ru-RU" sz="2000" dirty="0"/>
              <a:t>— Москва : КноРус, 2023. — 240 с. — ISBN 978-5-406-11511-4. — URL: https://</a:t>
            </a:r>
            <a:r>
              <a:rPr lang="ru-RU" sz="2000" dirty="0" smtClean="0"/>
              <a:t>book.ru/book/949214. </a:t>
            </a:r>
            <a:r>
              <a:rPr lang="ru-RU" sz="2000" dirty="0"/>
              <a:t>— Текст : электронный.</a:t>
            </a:r>
          </a:p>
        </p:txBody>
      </p:sp>
      <p:sp>
        <p:nvSpPr>
          <p:cNvPr id="3" name="Содержимое 2"/>
          <p:cNvSpPr>
            <a:spLocks noGrp="1"/>
          </p:cNvSpPr>
          <p:nvPr>
            <p:ph sz="half" idx="1"/>
          </p:nvPr>
        </p:nvSpPr>
        <p:spPr>
          <a:xfrm>
            <a:off x="428596" y="1857364"/>
            <a:ext cx="4686304" cy="4811715"/>
          </a:xfrm>
        </p:spPr>
        <p:txBody>
          <a:bodyPr vert="horz" lIns="91440" tIns="45720" rIns="91440" bIns="45720" rtlCol="0">
            <a:normAutofit/>
          </a:bodyPr>
          <a:lstStyle/>
          <a:p>
            <a:pPr marL="0" indent="0" algn="just">
              <a:lnSpc>
                <a:spcPct val="110000"/>
              </a:lnSpc>
              <a:spcBef>
                <a:spcPts val="0"/>
              </a:spcBef>
              <a:buNone/>
            </a:pPr>
            <a:r>
              <a:rPr lang="ru-RU" sz="1600" dirty="0"/>
              <a:t>Содержит задачи и упражнения по различным разделам общей химии, в том числе: простейшие стехиометрические расчеты, основные классы неорганических соединений, строение атома, химическая связь, периодическая система элементов, свойства элементов и их соединений. Дополнено двумя новыми разделами: «Эквиваленты окислителей и восстановителей» и «Магнитные и оптические свойства комплексных соединений. Пространственная структура комплексных соединений». Особое внимание уделено строгому применению Международной системы физических единиц (СИ</a:t>
            </a:r>
            <a:r>
              <a:rPr lang="ru-RU" sz="1600" dirty="0" smtClean="0"/>
              <a:t>). Для </a:t>
            </a:r>
            <a:r>
              <a:rPr lang="ru-RU" sz="1600" dirty="0"/>
              <a:t>студентов и преподавателей колледжей и техникумов.</a:t>
            </a:r>
          </a:p>
        </p:txBody>
      </p:sp>
      <p:pic>
        <p:nvPicPr>
          <p:cNvPr id="5" name="Содержимое 4" descr="zadachi-i-uprazhneniya-po-obshchey-khimii-spo-uchebnoe-posobie.jpg"/>
          <p:cNvPicPr>
            <a:picLocks noGrp="1" noChangeAspect="1"/>
          </p:cNvPicPr>
          <p:nvPr>
            <p:ph sz="half" idx="2"/>
          </p:nvPr>
        </p:nvPicPr>
        <p:blipFill>
          <a:blip r:embed="rId2"/>
          <a:stretch>
            <a:fillRect/>
          </a:stretch>
        </p:blipFill>
        <p:spPr>
          <a:xfrm>
            <a:off x="5786446" y="2000240"/>
            <a:ext cx="2945893"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288"/>
          </a:xfrm>
        </p:spPr>
        <p:txBody>
          <a:bodyPr>
            <a:noAutofit/>
          </a:bodyPr>
          <a:lstStyle/>
          <a:p>
            <a:pPr algn="just"/>
            <a:r>
              <a:rPr lang="ru-RU" sz="1800" dirty="0" smtClean="0"/>
              <a:t>Виноградов, В. М. Техническое обслуживание и ремонт электрооборудования и электронных систем автомобилей : учебник / В. М. Виноградов, О. В. Храмцова.  — Москва : КноРус, 2023. — 268 с. — ISBN 978-5-406-11506-0. — URL: https://book.ru/book/949211. — Текст </a:t>
            </a:r>
            <a:r>
              <a:rPr lang="ru-RU" sz="1800" smtClean="0"/>
              <a:t>: электронный</a:t>
            </a:r>
            <a:endParaRPr lang="ru-RU" sz="1800" dirty="0"/>
          </a:p>
        </p:txBody>
      </p:sp>
      <p:sp>
        <p:nvSpPr>
          <p:cNvPr id="3" name="Содержимое 2"/>
          <p:cNvSpPr>
            <a:spLocks noGrp="1"/>
          </p:cNvSpPr>
          <p:nvPr>
            <p:ph sz="half" idx="1"/>
          </p:nvPr>
        </p:nvSpPr>
        <p:spPr>
          <a:xfrm>
            <a:off x="457200" y="1928802"/>
            <a:ext cx="4686304" cy="4197361"/>
          </a:xfrm>
        </p:spPr>
        <p:txBody>
          <a:bodyPr vert="horz" lIns="91440" tIns="45720" rIns="91440" bIns="45720" rtlCol="0">
            <a:normAutofit/>
          </a:bodyPr>
          <a:lstStyle/>
          <a:p>
            <a:pPr marL="0" indent="0" algn="just">
              <a:lnSpc>
                <a:spcPct val="110000"/>
              </a:lnSpc>
              <a:spcBef>
                <a:spcPts val="0"/>
              </a:spcBef>
              <a:buNone/>
            </a:pPr>
            <a:r>
              <a:rPr lang="ru-RU" sz="1600" dirty="0"/>
              <a:t>Рассмотрены вопросы устройства, правильной эксплуатации, технического обслуживания, поиска причин неисправности типовых приборов электрооборудования и электронных систем современных автомобилей, включая источники электрической энергии, элементы систем зажигания, системы освещения и сигнализации. Приведены сведения о диагностике и текущем ремонте дополнительного оборудования и бортовой сети автомобилей. Соответствует ФГОС СПО последнего поколения. Для студентов среднего профессионального образования, обучающихся по специальности «Техническое обслуживание и ремонт двигателей, систем и агрегатов автомобилей».</a:t>
            </a:r>
          </a:p>
        </p:txBody>
      </p:sp>
      <p:pic>
        <p:nvPicPr>
          <p:cNvPr id="5" name="Содержимое 4" descr="tekhnicheskoe-obsluzhivanie-i-remont-elektrooborudovaniya-i-elektronnykh-sistem-avtomobiley-spo-uche.jpg"/>
          <p:cNvPicPr>
            <a:picLocks noGrp="1" noChangeAspect="1"/>
          </p:cNvPicPr>
          <p:nvPr>
            <p:ph sz="half" idx="2"/>
          </p:nvPr>
        </p:nvPicPr>
        <p:blipFill>
          <a:blip r:embed="rId2"/>
          <a:stretch>
            <a:fillRect/>
          </a:stretch>
        </p:blipFill>
        <p:spPr>
          <a:xfrm>
            <a:off x="5643570" y="1571612"/>
            <a:ext cx="2946590"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a:t>Виноградов В. </a:t>
            </a:r>
            <a:r>
              <a:rPr lang="ru-RU" sz="1800" dirty="0" err="1"/>
              <a:t>Тюнинг</a:t>
            </a:r>
            <a:r>
              <a:rPr lang="ru-RU" sz="1800" dirty="0"/>
              <a:t> автомобилей : учебник / Виноградов В., М., Храмцова О., В.  — Москва : КноРус, 2023. — 192 с. — ISBN 978-5-406-11507-7. — URL: https://</a:t>
            </a:r>
            <a:r>
              <a:rPr lang="ru-RU" sz="1800" dirty="0" smtClean="0"/>
              <a:t>book.ru/book/949212. </a:t>
            </a:r>
            <a:r>
              <a:rPr lang="ru-RU" sz="1800" dirty="0"/>
              <a:t>— Текст : </a:t>
            </a:r>
            <a:r>
              <a:rPr lang="ru-RU" sz="1800" dirty="0" smtClean="0"/>
              <a:t>электронный</a:t>
            </a:r>
            <a:endParaRPr lang="ru-RU" sz="1800" dirty="0"/>
          </a:p>
        </p:txBody>
      </p:sp>
      <p:sp>
        <p:nvSpPr>
          <p:cNvPr id="3" name="Содержимое 2"/>
          <p:cNvSpPr>
            <a:spLocks noGrp="1"/>
          </p:cNvSpPr>
          <p:nvPr>
            <p:ph sz="half" idx="1"/>
          </p:nvPr>
        </p:nvSpPr>
        <p:spPr>
          <a:xfrm>
            <a:off x="457200" y="1600200"/>
            <a:ext cx="4543428" cy="4525963"/>
          </a:xfrm>
        </p:spPr>
        <p:txBody>
          <a:bodyPr vert="horz" lIns="91440" tIns="45720" rIns="91440" bIns="45720" rtlCol="0">
            <a:noAutofit/>
          </a:bodyPr>
          <a:lstStyle/>
          <a:p>
            <a:pPr marL="0" indent="0" algn="just">
              <a:lnSpc>
                <a:spcPct val="130000"/>
              </a:lnSpc>
              <a:spcBef>
                <a:spcPts val="0"/>
              </a:spcBef>
              <a:buNone/>
            </a:pPr>
            <a:r>
              <a:rPr lang="ru-RU" sz="1400" b="1" dirty="0"/>
              <a:t>Рассмотрены основные вопросы организации процессов </a:t>
            </a:r>
            <a:r>
              <a:rPr lang="ru-RU" sz="1400" b="1" dirty="0" err="1"/>
              <a:t>тюнинга</a:t>
            </a:r>
            <a:r>
              <a:rPr lang="ru-RU" sz="1400" b="1" dirty="0"/>
              <a:t> и дизайна автотранспортных средств, сформулированы цели и задачи модернизации, приведены сведения о разработках в этой области за рубежом и в нашей стране. Описаны особенности современных двигателей, трансмиссий, подвесок, рулевого управления и тормозных систем с подробным анализом путей их технического </a:t>
            </a:r>
            <a:r>
              <a:rPr lang="ru-RU" sz="1400" b="1" dirty="0" err="1"/>
              <a:t>тюнинга</a:t>
            </a:r>
            <a:r>
              <a:rPr lang="ru-RU" sz="1400" b="1" dirty="0"/>
              <a:t>. Особое внимание уделено вопросам модернизации автотранспортных средств с использованием </a:t>
            </a:r>
            <a:r>
              <a:rPr lang="ru-RU" sz="1400" b="1" dirty="0" err="1"/>
              <a:t>тюнинга</a:t>
            </a:r>
            <a:r>
              <a:rPr lang="ru-RU" sz="1400" b="1" dirty="0"/>
              <a:t> и внешнего дизайна автомобиля. Соответствует ФГОС СПО последнего поколения. Для студентов среднего профессионального образования, обучающихся по специальностям «Техническое обслуживание и ремонт двигателей, систем и агрегатов автомобилей», «Техническое обслуживание и ремонт автотранспорта».</a:t>
            </a:r>
          </a:p>
        </p:txBody>
      </p:sp>
      <p:pic>
        <p:nvPicPr>
          <p:cNvPr id="5" name="Содержимое 4" descr="tyuning-avtomobiley-spo-uchebnik.jpg"/>
          <p:cNvPicPr>
            <a:picLocks noGrp="1" noChangeAspect="1"/>
          </p:cNvPicPr>
          <p:nvPr>
            <p:ph sz="half" idx="2"/>
          </p:nvPr>
        </p:nvPicPr>
        <p:blipFill>
          <a:blip r:embed="rId2"/>
          <a:stretch>
            <a:fillRect/>
          </a:stretch>
        </p:blipFill>
        <p:spPr>
          <a:xfrm>
            <a:off x="5357818" y="1571612"/>
            <a:ext cx="3017309"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err="1"/>
              <a:t>Крайнов</a:t>
            </a:r>
            <a:r>
              <a:rPr lang="ru-RU" sz="1800" dirty="0"/>
              <a:t> А. Электронные системы управления двигателями бензиновыми и дизельными : учебное пособие / </a:t>
            </a:r>
            <a:r>
              <a:rPr lang="ru-RU" sz="1800" dirty="0" smtClean="0"/>
              <a:t>А. Н. </a:t>
            </a:r>
            <a:r>
              <a:rPr lang="ru-RU" sz="1800" dirty="0" err="1" smtClean="0"/>
              <a:t>Крайнов</a:t>
            </a:r>
            <a:r>
              <a:rPr lang="ru-RU" sz="1800" dirty="0" smtClean="0"/>
              <a:t>, Н. А. Панов.  </a:t>
            </a:r>
            <a:r>
              <a:rPr lang="ru-RU" sz="1800" dirty="0"/>
              <a:t>— Москва : КноРус, 2023. — 215 с. — ISBN 978-5-406-11276-2. — URL: https://</a:t>
            </a:r>
            <a:r>
              <a:rPr lang="ru-RU" sz="1800" dirty="0" smtClean="0"/>
              <a:t>book.ru/book/948616. </a:t>
            </a:r>
            <a:r>
              <a:rPr lang="ru-RU" sz="1800" dirty="0"/>
              <a:t>— Текст : электронный.</a:t>
            </a:r>
          </a:p>
        </p:txBody>
      </p:sp>
      <p:sp>
        <p:nvSpPr>
          <p:cNvPr id="3" name="Содержимое 2"/>
          <p:cNvSpPr>
            <a:spLocks noGrp="1"/>
          </p:cNvSpPr>
          <p:nvPr>
            <p:ph sz="half" idx="1"/>
          </p:nvPr>
        </p:nvSpPr>
        <p:spPr>
          <a:xfrm>
            <a:off x="457200" y="1600200"/>
            <a:ext cx="5043494" cy="4525963"/>
          </a:xfrm>
        </p:spPr>
        <p:txBody>
          <a:bodyPr vert="horz" lIns="91440" tIns="45720" rIns="91440" bIns="45720" rtlCol="0">
            <a:noAutofit/>
          </a:bodyPr>
          <a:lstStyle/>
          <a:p>
            <a:pPr marL="0" indent="0" algn="just">
              <a:lnSpc>
                <a:spcPct val="130000"/>
              </a:lnSpc>
              <a:spcBef>
                <a:spcPts val="0"/>
              </a:spcBef>
              <a:buNone/>
            </a:pPr>
            <a:r>
              <a:rPr lang="ru-RU" sz="1500" b="1" dirty="0"/>
              <a:t>Посвящено системам электронного управления автомобильных поршневых двигателей внутреннего сгорания. Рассмотрены режимы работы и принципы управления рабочим процессом автомобильных бензиновых и дизельных двигателей. Представлены структура и принципы работы элементов системы управления: электронного блока управления, датчиков, исполнительных устройств. Уделено внимание устройству и рабочим процессам элементов систем управления бензиновых и дизельных двигателей. Изложены структура и рабочие процессы систем снижения токсичности отработавших газов. Соответствует ФГОС СПО последнего поколения. Для студентов среднего профессионального образования, обучающихся по специальности 23.02.07 «Техническое обслуживание и ремонт двигателей, систем и агрегатов автомобилей».</a:t>
            </a:r>
          </a:p>
        </p:txBody>
      </p:sp>
      <p:pic>
        <p:nvPicPr>
          <p:cNvPr id="5" name="Содержимое 4" descr="elektronnye-sistemy-upravleniya-dvigatelyami-benzinovymi-i-dizelnymi-spo-uchebnoe-posobie.jpg"/>
          <p:cNvPicPr>
            <a:picLocks noGrp="1" noChangeAspect="1"/>
          </p:cNvPicPr>
          <p:nvPr>
            <p:ph sz="half" idx="2"/>
          </p:nvPr>
        </p:nvPicPr>
        <p:blipFill>
          <a:blip r:embed="rId2"/>
          <a:stretch>
            <a:fillRect/>
          </a:stretch>
        </p:blipFill>
        <p:spPr>
          <a:xfrm>
            <a:off x="5857884" y="1714488"/>
            <a:ext cx="2945893" cy="45259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err="1"/>
              <a:t>Буянова</a:t>
            </a:r>
            <a:r>
              <a:rPr lang="ru-RU" sz="1800" dirty="0"/>
              <a:t> М. Право социального обеспечения. Общая часть : учебник / </a:t>
            </a:r>
            <a:r>
              <a:rPr lang="ru-RU" sz="1800" dirty="0" err="1"/>
              <a:t>Буянова</a:t>
            </a:r>
            <a:r>
              <a:rPr lang="ru-RU" sz="1800" dirty="0"/>
              <a:t> М., О., </a:t>
            </a:r>
            <a:r>
              <a:rPr lang="ru-RU" sz="1800" dirty="0" err="1"/>
              <a:t>Буянова</a:t>
            </a:r>
            <a:r>
              <a:rPr lang="ru-RU" sz="1800" dirty="0"/>
              <a:t> А., В., Гусев А., Ю., Карпенко О., И., Казаков С., О., Павловская О., Ю., Сулейманова Ф. О.  — Москва : КноРус, 2023. — 222 с. — ISBN 978-5-406-11354-7. — URL: https://</a:t>
            </a:r>
            <a:r>
              <a:rPr lang="ru-RU" sz="1800" dirty="0" smtClean="0"/>
              <a:t>book.ru/book/948635. </a:t>
            </a:r>
            <a:r>
              <a:rPr lang="ru-RU" sz="1800" dirty="0"/>
              <a:t>— Текст : электронный.</a:t>
            </a:r>
          </a:p>
        </p:txBody>
      </p:sp>
      <p:sp>
        <p:nvSpPr>
          <p:cNvPr id="3" name="Содержимое 2"/>
          <p:cNvSpPr>
            <a:spLocks noGrp="1"/>
          </p:cNvSpPr>
          <p:nvPr>
            <p:ph sz="half" idx="1"/>
          </p:nvPr>
        </p:nvSpPr>
        <p:spPr>
          <a:xfrm>
            <a:off x="457200" y="1600200"/>
            <a:ext cx="4614866" cy="4525963"/>
          </a:xfrm>
        </p:spPr>
        <p:txBody>
          <a:bodyPr vert="horz" lIns="91440" tIns="45720" rIns="91440" bIns="45720" rtlCol="0">
            <a:normAutofit/>
          </a:bodyPr>
          <a:lstStyle/>
          <a:p>
            <a:pPr marL="0" indent="0" algn="just">
              <a:lnSpc>
                <a:spcPct val="140000"/>
              </a:lnSpc>
              <a:spcBef>
                <a:spcPts val="0"/>
              </a:spcBef>
              <a:buNone/>
            </a:pPr>
            <a:r>
              <a:rPr lang="ru-RU" sz="1400" b="1" dirty="0"/>
              <a:t>Подготовлен на основе действующего российского законодательства в сфере социального обеспечения с учетом его новейших положений. Главная цель — помочь студентам в овладении основными теоретическими знаниями по проблемам права социального обеспечения и умения ми ориентироваться в сложнейшем законодательстве данной отрасли. Соответствует ФГОС ВО последнего поколения</a:t>
            </a:r>
            <a:r>
              <a:rPr lang="ru-RU" sz="1400" b="1" dirty="0" smtClean="0"/>
              <a:t>. Для </a:t>
            </a:r>
            <a:r>
              <a:rPr lang="ru-RU" sz="1400" b="1" dirty="0"/>
              <a:t>студентов </a:t>
            </a:r>
            <a:r>
              <a:rPr lang="ru-RU" sz="1400" b="1" dirty="0" err="1"/>
              <a:t>бакалавриата</a:t>
            </a:r>
            <a:r>
              <a:rPr lang="ru-RU" sz="1400" b="1" dirty="0"/>
              <a:t>, магистратуры и аспирантуры всех направлений подготовки, а также практических работников и всех интересующихся </a:t>
            </a:r>
            <a:r>
              <a:rPr lang="ru-RU" sz="1400" b="1" dirty="0" smtClean="0"/>
              <a:t>вопросами права </a:t>
            </a:r>
            <a:r>
              <a:rPr lang="ru-RU" sz="1400" b="1" dirty="0"/>
              <a:t>социального обеспечения</a:t>
            </a:r>
            <a:r>
              <a:rPr lang="ru-RU" sz="1400" b="1" dirty="0" smtClean="0"/>
              <a:t>. </a:t>
            </a:r>
            <a:endParaRPr lang="ru-RU" sz="1400" b="1" dirty="0"/>
          </a:p>
        </p:txBody>
      </p:sp>
      <p:pic>
        <p:nvPicPr>
          <p:cNvPr id="5" name="Содержимое 4" descr="pravo-sotsialnogo-obespecheniya-obshchaya-chast-aspirantura-bakalavriat-magistratura-uchebnik.jpg"/>
          <p:cNvPicPr>
            <a:picLocks noGrp="1" noChangeAspect="1"/>
          </p:cNvPicPr>
          <p:nvPr>
            <p:ph sz="half" idx="2"/>
          </p:nvPr>
        </p:nvPicPr>
        <p:blipFill>
          <a:blip r:embed="rId2"/>
          <a:stretch>
            <a:fillRect/>
          </a:stretch>
        </p:blipFill>
        <p:spPr>
          <a:xfrm>
            <a:off x="5643570" y="1571612"/>
            <a:ext cx="2945893"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572560" cy="1143000"/>
          </a:xfrm>
        </p:spPr>
        <p:txBody>
          <a:bodyPr>
            <a:noAutofit/>
          </a:bodyPr>
          <a:lstStyle/>
          <a:p>
            <a:pPr algn="just"/>
            <a:r>
              <a:rPr lang="ru-RU" sz="1800" dirty="0" smtClean="0">
                <a:solidFill>
                  <a:schemeClr val="bg2">
                    <a:lumMod val="10000"/>
                  </a:schemeClr>
                </a:solidFill>
              </a:rPr>
              <a:t>Литвин, Ю. И. Основы применения беспилотных летательных аппаратов в артиллерийских подразделениях : учебник / Ю. И. Литвин, Н. В. Марчук, В. Е. Уткин.  — Москва : КноРус, 2023. — 128 с. — ISBN 978-5-406-11554-1. — URL: https://book.ru/book/949260. — Текст : электронный</a:t>
            </a:r>
            <a:endParaRPr lang="ru-RU" sz="1800" dirty="0">
              <a:solidFill>
                <a:schemeClr val="bg2">
                  <a:lumMod val="10000"/>
                </a:schemeClr>
              </a:solidFill>
            </a:endParaRPr>
          </a:p>
        </p:txBody>
      </p:sp>
      <p:sp>
        <p:nvSpPr>
          <p:cNvPr id="3" name="Содержимое 2"/>
          <p:cNvSpPr>
            <a:spLocks noGrp="1"/>
          </p:cNvSpPr>
          <p:nvPr>
            <p:ph sz="half" idx="1"/>
          </p:nvPr>
        </p:nvSpPr>
        <p:spPr>
          <a:xfrm>
            <a:off x="357158" y="1714488"/>
            <a:ext cx="4643470" cy="4900634"/>
          </a:xfrm>
        </p:spPr>
        <p:txBody>
          <a:bodyPr>
            <a:normAutofit/>
          </a:bodyPr>
          <a:lstStyle/>
          <a:p>
            <a:pPr marL="0" indent="0" algn="just">
              <a:spcBef>
                <a:spcPts val="0"/>
              </a:spcBef>
              <a:buNone/>
            </a:pPr>
            <a:r>
              <a:rPr lang="ru-RU" sz="1600" dirty="0" smtClean="0"/>
              <a:t>Освещает </a:t>
            </a:r>
            <a:r>
              <a:rPr lang="ru-RU" sz="1600" dirty="0"/>
              <a:t>вопросы организации и применения комплексов воздушной разведки с беспилотными летательными аппаратами (БПЛА) в интересах огневого поражения противника артиллерийскими подразделениями. Раскрывает порядок работы должностных лиц артиллерийских подразделений при подготовке и выполнении огневых задач. Рассматриваются основные задачи комплексов воздушной разведки с БПЛА, особенности организации боевого применения подразделений воздушной разведки, оснащенных комплексами воздушной разведки БПЛА, в интересах подразделений артиллерии. Соответствует ФГОС ВО последнего поколения. Для слушателей и курсантов военных образовательных организаций, студентов военных учебных центров при образовательных организациях в качестве основного и дополнительного материала при изучении военных дисциплин.</a:t>
            </a:r>
          </a:p>
        </p:txBody>
      </p:sp>
      <p:pic>
        <p:nvPicPr>
          <p:cNvPr id="5" name="Содержимое 4" descr="osnovy-primeneniya-bespilotnykh-letatelnykh-apparatov-v-artilleriyskikh-podrazdeleniyakh-bakalavriat.jpg"/>
          <p:cNvPicPr>
            <a:picLocks noGrp="1" noChangeAspect="1"/>
          </p:cNvPicPr>
          <p:nvPr>
            <p:ph sz="half" idx="2"/>
          </p:nvPr>
        </p:nvPicPr>
        <p:blipFill>
          <a:blip r:embed="rId2"/>
          <a:stretch>
            <a:fillRect/>
          </a:stretch>
        </p:blipFill>
        <p:spPr>
          <a:xfrm>
            <a:off x="5214942" y="1500174"/>
            <a:ext cx="3286148" cy="5048718"/>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000" dirty="0" err="1" smtClean="0"/>
              <a:t>Рачеева</a:t>
            </a:r>
            <a:r>
              <a:rPr lang="ru-RU" sz="2000" dirty="0" smtClean="0"/>
              <a:t>, Л. А. Литература: русская литература XX века : учебник / Л. А. </a:t>
            </a:r>
            <a:r>
              <a:rPr lang="ru-RU" sz="2000" dirty="0" err="1" smtClean="0"/>
              <a:t>Рачеева</a:t>
            </a:r>
            <a:r>
              <a:rPr lang="ru-RU" sz="2000" dirty="0" smtClean="0"/>
              <a:t>.  — Москва : КноРус, 2023. — 554 с. — ISBN 978-5-406-11194-9. — URL: https://book.ru/book/948606. — Текст : электронный.</a:t>
            </a:r>
            <a:endParaRPr lang="ru-RU" sz="2000" dirty="0"/>
          </a:p>
        </p:txBody>
      </p:sp>
      <p:sp>
        <p:nvSpPr>
          <p:cNvPr id="3" name="Содержимое 2"/>
          <p:cNvSpPr>
            <a:spLocks noGrp="1"/>
          </p:cNvSpPr>
          <p:nvPr>
            <p:ph sz="half" idx="1"/>
          </p:nvPr>
        </p:nvSpPr>
        <p:spPr>
          <a:xfrm>
            <a:off x="457200" y="1600200"/>
            <a:ext cx="4829180" cy="4525963"/>
          </a:xfrm>
        </p:spPr>
        <p:txBody>
          <a:bodyPr vert="horz" lIns="91440" tIns="45720" rIns="91440" bIns="45720" rtlCol="0">
            <a:normAutofit/>
          </a:bodyPr>
          <a:lstStyle/>
          <a:p>
            <a:pPr marL="0" indent="0" algn="just">
              <a:lnSpc>
                <a:spcPct val="160000"/>
              </a:lnSpc>
              <a:spcBef>
                <a:spcPts val="0"/>
              </a:spcBef>
              <a:buNone/>
            </a:pPr>
            <a:r>
              <a:rPr lang="ru-RU" sz="1600" b="1" dirty="0"/>
              <a:t>Представлены материалы (биографии и творчество писателей и поэтов) по русской литературе XX века. Особое внимание в учебнике уделяется опережающим и творческим заданиям для формирования у обучающихся готовности и способности к самостоятельной, творческой и ответственной </a:t>
            </a:r>
            <a:r>
              <a:rPr lang="ru-RU" sz="1600" b="1" dirty="0" smtClean="0"/>
              <a:t>деятельности. Соответствует </a:t>
            </a:r>
            <a:r>
              <a:rPr lang="ru-RU" sz="1600" b="1" dirty="0"/>
              <a:t>ФГОС СПО последнего </a:t>
            </a:r>
            <a:r>
              <a:rPr lang="ru-RU" sz="1600" b="1" dirty="0" smtClean="0"/>
              <a:t>поколения. Для </a:t>
            </a:r>
            <a:r>
              <a:rPr lang="ru-RU" sz="1600" b="1" dirty="0"/>
              <a:t>студентов среднего профессионального образования, обучающихся по всем специальностям и профессиям.</a:t>
            </a:r>
          </a:p>
        </p:txBody>
      </p:sp>
      <p:pic>
        <p:nvPicPr>
          <p:cNvPr id="5" name="Содержимое 4" descr="literatura-russkaya-literatura-xx-veka-spo-uchebnik.jpg"/>
          <p:cNvPicPr>
            <a:picLocks noGrp="1" noChangeAspect="1"/>
          </p:cNvPicPr>
          <p:nvPr>
            <p:ph sz="half" idx="2"/>
          </p:nvPr>
        </p:nvPicPr>
        <p:blipFill>
          <a:blip r:embed="rId3"/>
          <a:stretch>
            <a:fillRect/>
          </a:stretch>
        </p:blipFill>
        <p:spPr>
          <a:xfrm>
            <a:off x="5643570" y="1571612"/>
            <a:ext cx="2944938" cy="4525963"/>
          </a:xfrm>
        </p:spPr>
      </p:pic>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idx="1"/>
          </p:nvPr>
        </p:nvSpPr>
        <p:spPr>
          <a:xfrm>
            <a:off x="714348" y="1571612"/>
            <a:ext cx="7772400" cy="4286280"/>
          </a:xfrm>
        </p:spPr>
        <p:txBody>
          <a:bodyPr>
            <a:normAutofit/>
          </a:bodyPr>
          <a:lstStyle/>
          <a:p>
            <a:pPr algn="just"/>
            <a:r>
              <a:rPr lang="ru-RU" b="1" dirty="0" smtClean="0">
                <a:solidFill>
                  <a:schemeClr val="accent3">
                    <a:lumMod val="50000"/>
                  </a:schemeClr>
                </a:solidFill>
              </a:rPr>
              <a:t>Все издания доступны </a:t>
            </a:r>
            <a:r>
              <a:rPr lang="ru-RU" b="1" smtClean="0">
                <a:solidFill>
                  <a:schemeClr val="accent3">
                    <a:lumMod val="50000"/>
                  </a:schemeClr>
                </a:solidFill>
              </a:rPr>
              <a:t>после регистрации/авторизации </a:t>
            </a:r>
            <a:r>
              <a:rPr lang="ru-RU" b="1" dirty="0" smtClean="0">
                <a:solidFill>
                  <a:schemeClr val="accent3">
                    <a:lumMod val="50000"/>
                  </a:schemeClr>
                </a:solidFill>
              </a:rPr>
              <a:t>в </a:t>
            </a:r>
            <a:r>
              <a:rPr lang="ru-RU" b="1" dirty="0" smtClean="0">
                <a:solidFill>
                  <a:schemeClr val="accent3">
                    <a:lumMod val="50000"/>
                  </a:schemeClr>
                </a:solidFill>
                <a:latin typeface="Arial Black" pitchFamily="34" charset="0"/>
              </a:rPr>
              <a:t>ЭБС «</a:t>
            </a:r>
            <a:r>
              <a:rPr lang="en-US" b="1" dirty="0" smtClean="0">
                <a:solidFill>
                  <a:schemeClr val="accent3">
                    <a:lumMod val="50000"/>
                  </a:schemeClr>
                </a:solidFill>
                <a:latin typeface="Arial Black" pitchFamily="34" charset="0"/>
              </a:rPr>
              <a:t>BOOK.ru</a:t>
            </a:r>
            <a:r>
              <a:rPr lang="ru-RU" b="1" dirty="0" smtClean="0">
                <a:solidFill>
                  <a:schemeClr val="accent3">
                    <a:lumMod val="50000"/>
                  </a:schemeClr>
                </a:solidFill>
                <a:latin typeface="Arial Black" pitchFamily="34" charset="0"/>
              </a:rPr>
              <a:t>».</a:t>
            </a:r>
          </a:p>
          <a:p>
            <a:pPr algn="just"/>
            <a:r>
              <a:rPr lang="ru-RU" dirty="0" smtClean="0">
                <a:solidFill>
                  <a:schemeClr val="accent3">
                    <a:lumMod val="50000"/>
                  </a:schemeClr>
                </a:solidFill>
              </a:rPr>
              <a:t>Для работы с ЭБС необходимо зарегистрироваться в информационно-ресурсном центре (гл. корп., к. 131).</a:t>
            </a:r>
          </a:p>
          <a:p>
            <a:pPr algn="just"/>
            <a:r>
              <a:rPr lang="ru-RU" dirty="0" smtClean="0">
                <a:solidFill>
                  <a:schemeClr val="accent3">
                    <a:lumMod val="50000"/>
                  </a:schemeClr>
                </a:solidFill>
              </a:rPr>
              <a:t>Для </a:t>
            </a:r>
            <a:r>
              <a:rPr lang="ru-RU" b="1" u="sng" dirty="0" smtClean="0">
                <a:solidFill>
                  <a:schemeClr val="accent3">
                    <a:lumMod val="50000"/>
                  </a:schemeClr>
                </a:solidFill>
                <a:hlinkClick r:id="rId2"/>
              </a:rPr>
              <a:t>удалённой регистрации</a:t>
            </a:r>
            <a:r>
              <a:rPr lang="ru-RU" dirty="0" smtClean="0">
                <a:solidFill>
                  <a:schemeClr val="accent3">
                    <a:lumMod val="50000"/>
                  </a:schemeClr>
                </a:solidFill>
              </a:rPr>
              <a:t> (или восстановления пароля доступа) в ЭБС обращайтесь по электронной почте </a:t>
            </a:r>
            <a:r>
              <a:rPr lang="ru-RU" dirty="0" err="1" smtClean="0">
                <a:solidFill>
                  <a:schemeClr val="accent3">
                    <a:lumMod val="50000"/>
                  </a:schemeClr>
                </a:solidFill>
                <a:hlinkClick r:id="rId2"/>
              </a:rPr>
              <a:t>nbo@tsu.tula.ru</a:t>
            </a:r>
            <a:r>
              <a:rPr lang="ru-RU" dirty="0" smtClean="0">
                <a:solidFill>
                  <a:schemeClr val="accent3">
                    <a:lumMod val="50000"/>
                  </a:schemeClr>
                </a:solidFill>
              </a:rPr>
              <a:t>.</a:t>
            </a:r>
          </a:p>
          <a:p>
            <a:pPr algn="just"/>
            <a:r>
              <a:rPr lang="ru-RU" dirty="0" smtClean="0">
                <a:solidFill>
                  <a:schemeClr val="accent3">
                    <a:lumMod val="50000"/>
                  </a:schemeClr>
                </a:solidFill>
              </a:rPr>
              <a:t>В своем сообщении укажите: ФИО полностью, институт, номер группы и </a:t>
            </a:r>
            <a:r>
              <a:rPr lang="ru-RU" dirty="0" err="1" smtClean="0">
                <a:solidFill>
                  <a:schemeClr val="accent3">
                    <a:lumMod val="50000"/>
                  </a:schemeClr>
                </a:solidFill>
              </a:rPr>
              <a:t>e-mail</a:t>
            </a:r>
            <a:r>
              <a:rPr lang="ru-RU" dirty="0" smtClean="0">
                <a:solidFill>
                  <a:schemeClr val="accent3">
                    <a:lumMod val="50000"/>
                  </a:schemeClr>
                </a:solidFill>
              </a:rPr>
              <a:t>, необходимый для регистрации в ЭБС.</a:t>
            </a:r>
          </a:p>
          <a:p>
            <a:pPr algn="just"/>
            <a:r>
              <a:rPr lang="ru-RU" dirty="0" smtClean="0">
                <a:solidFill>
                  <a:schemeClr val="accent3">
                    <a:lumMod val="50000"/>
                  </a:schemeClr>
                </a:solidFill>
              </a:rPr>
              <a:t>Доступ к ЭБС с любого компьютера или мобильного устройства, подключенного к сети Интернет, - 24 часа/7 дней</a:t>
            </a:r>
          </a:p>
          <a:p>
            <a:endParaRPr lang="ru-RU" b="1" dirty="0">
              <a:solidFill>
                <a:schemeClr val="accent3">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86874" cy="1143000"/>
          </a:xfrm>
        </p:spPr>
        <p:txBody>
          <a:bodyPr>
            <a:noAutofit/>
          </a:bodyPr>
          <a:lstStyle/>
          <a:p>
            <a:pPr algn="just"/>
            <a:r>
              <a:rPr lang="ru-RU" sz="1800" dirty="0" smtClean="0">
                <a:solidFill>
                  <a:schemeClr val="bg2">
                    <a:lumMod val="10000"/>
                  </a:schemeClr>
                </a:solidFill>
              </a:rPr>
              <a:t>Горшков, А. Г. Теория спорта: основы системы подготовки спортсмена : учебное пособие / О. Н. Руссу, А. Г. Горшков, И. В. </a:t>
            </a:r>
            <a:r>
              <a:rPr lang="ru-RU" sz="1800" dirty="0" err="1" smtClean="0">
                <a:solidFill>
                  <a:schemeClr val="bg2">
                    <a:lumMod val="10000"/>
                  </a:schemeClr>
                </a:solidFill>
              </a:rPr>
              <a:t>Кутьин</a:t>
            </a:r>
            <a:r>
              <a:rPr lang="ru-RU" sz="1800" dirty="0" smtClean="0">
                <a:solidFill>
                  <a:schemeClr val="bg2">
                    <a:lumMod val="10000"/>
                  </a:schemeClr>
                </a:solidFill>
              </a:rPr>
              <a:t> ; под ред. О. Н. Руссу. — Москва : КноРус, 2023. — 175 с. — ISBN 978-5-406-11580-0. — URL: </a:t>
            </a:r>
            <a:r>
              <a:rPr lang="ru-RU" sz="1800" dirty="0" smtClean="0">
                <a:solidFill>
                  <a:schemeClr val="bg2">
                    <a:lumMod val="10000"/>
                  </a:schemeClr>
                </a:solidFill>
                <a:hlinkClick r:id="rId2"/>
              </a:rPr>
              <a:t>https://book.ru/book/949276</a:t>
            </a:r>
            <a:r>
              <a:rPr lang="ru-RU" sz="1800" dirty="0" smtClean="0">
                <a:solidFill>
                  <a:schemeClr val="bg2">
                    <a:lumMod val="10000"/>
                  </a:schemeClr>
                </a:solidFill>
              </a:rPr>
              <a:t> . — Текст : электронный.</a:t>
            </a:r>
            <a:endParaRPr lang="ru-RU" sz="1800" dirty="0">
              <a:solidFill>
                <a:schemeClr val="bg2">
                  <a:lumMod val="10000"/>
                </a:schemeClr>
              </a:solidFill>
            </a:endParaRPr>
          </a:p>
        </p:txBody>
      </p:sp>
      <p:sp>
        <p:nvSpPr>
          <p:cNvPr id="3" name="Содержимое 2"/>
          <p:cNvSpPr>
            <a:spLocks noGrp="1"/>
          </p:cNvSpPr>
          <p:nvPr>
            <p:ph sz="half" idx="1"/>
          </p:nvPr>
        </p:nvSpPr>
        <p:spPr>
          <a:xfrm>
            <a:off x="285720" y="1600200"/>
            <a:ext cx="4357718" cy="4525963"/>
          </a:xfrm>
        </p:spPr>
        <p:txBody>
          <a:bodyPr vert="horz" lIns="91440" tIns="45720" rIns="91440" bIns="45720" rtlCol="0">
            <a:normAutofit/>
          </a:bodyPr>
          <a:lstStyle/>
          <a:p>
            <a:pPr marL="0" indent="0" algn="just">
              <a:spcBef>
                <a:spcPts val="0"/>
              </a:spcBef>
              <a:buNone/>
            </a:pPr>
            <a:r>
              <a:rPr lang="ru-RU" sz="1600" dirty="0"/>
              <a:t>Рассматривается функция спорта в системе социальных явлений, излагаются теоретико-методические основы спортивной подготовки, раскрываются вопросы общей и специальной физической тренировки спортсменов, а также задачи и содержание технической, тактической и психологической подготовки. Затронуты вопросы комплексного контроля в спортивной тренировке, рассмотрены средства восстановления и стимуляции работоспособности в системе подготовки спортсменов. Соответствует ФГОС ВО последнего поколения. Для студентов </a:t>
            </a:r>
            <a:r>
              <a:rPr lang="ru-RU" sz="1600" dirty="0" err="1"/>
              <a:t>бакалавриата</a:t>
            </a:r>
            <a:r>
              <a:rPr lang="ru-RU" sz="1600" dirty="0"/>
              <a:t>, обучающихся по направлению «Спорт».</a:t>
            </a:r>
          </a:p>
        </p:txBody>
      </p:sp>
      <p:pic>
        <p:nvPicPr>
          <p:cNvPr id="5" name="Содержимое 4" descr="teoriya-sporta-osnovy-sistemy-podgotovki-sportsmena-bakalavriat-uchebnoe-posobie.jpg"/>
          <p:cNvPicPr>
            <a:picLocks noGrp="1" noChangeAspect="1"/>
          </p:cNvPicPr>
          <p:nvPr>
            <p:ph sz="half" idx="2"/>
          </p:nvPr>
        </p:nvPicPr>
        <p:blipFill>
          <a:blip r:embed="rId3"/>
          <a:stretch>
            <a:fillRect/>
          </a:stretch>
        </p:blipFill>
        <p:spPr>
          <a:xfrm>
            <a:off x="5192808" y="1600200"/>
            <a:ext cx="2949383"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401080" cy="1143000"/>
          </a:xfrm>
        </p:spPr>
        <p:txBody>
          <a:bodyPr>
            <a:noAutofit/>
          </a:bodyPr>
          <a:lstStyle/>
          <a:p>
            <a:pPr algn="just"/>
            <a:r>
              <a:rPr lang="ru-RU" sz="2000" dirty="0" err="1" smtClean="0"/>
              <a:t>Малкина-Пых</a:t>
            </a:r>
            <a:r>
              <a:rPr lang="ru-RU" sz="2000" dirty="0" smtClean="0"/>
              <a:t>, И. Г. Возрастные кризисы среднего и пожилого возраста : учебное пособие / И. Г. </a:t>
            </a:r>
            <a:r>
              <a:rPr lang="ru-RU" sz="2000" dirty="0" err="1" smtClean="0"/>
              <a:t>Малкина-Пых</a:t>
            </a:r>
            <a:r>
              <a:rPr lang="ru-RU" sz="2000" dirty="0" smtClean="0"/>
              <a:t>.  — Москва : КноРус, 2023. — 306 с. — ISBN 978-5-406-11565-7. — URL: https://book.ru/book/949266. — Текст : электронный.</a:t>
            </a:r>
            <a:endParaRPr lang="ru-RU" sz="2000" dirty="0"/>
          </a:p>
        </p:txBody>
      </p:sp>
      <p:sp>
        <p:nvSpPr>
          <p:cNvPr id="3" name="Содержимое 2"/>
          <p:cNvSpPr>
            <a:spLocks noGrp="1"/>
          </p:cNvSpPr>
          <p:nvPr>
            <p:ph sz="half" idx="1"/>
          </p:nvPr>
        </p:nvSpPr>
        <p:spPr>
          <a:xfrm>
            <a:off x="214282" y="1500174"/>
            <a:ext cx="5357850" cy="4929222"/>
          </a:xfrm>
        </p:spPr>
        <p:txBody>
          <a:bodyPr vert="horz" lIns="91440" tIns="45720" rIns="91440" bIns="45720" rtlCol="0">
            <a:noAutofit/>
          </a:bodyPr>
          <a:lstStyle/>
          <a:p>
            <a:pPr marL="0" indent="0" algn="just">
              <a:spcBef>
                <a:spcPts val="0"/>
              </a:spcBef>
              <a:buNone/>
            </a:pPr>
            <a:r>
              <a:rPr lang="ru-RU" sz="1600" dirty="0"/>
              <a:t>Подробно рассмотрены возрастные задачи развития, особенности эмоциональной сферы, особенности структуры самосознания, особенности общения и психосоциальное развитие во взрослом возрасте. Представлены теоретические модели возрастных кризисов взрослости — кризиса тридцати лет и кризиса середины жизни. Подробно рассмотрены возрастные задачи развития, особенности эмоциональной сферы, структуры самосознания, общения и психосоциального развития в пожилом возрасте. Представлены теоретические модели основного возрастного кризиса пожилого возраста — кризиса встречи со старостью. Кроме теоретического материала по данным вопросам рассмотрены практические задачи консультирования взрослых и пожилых людей в ситуации кризиса. Подробно описаны техники семейного консультирования. Соответствует ФГОС ВО последнего поколения. Для студентов </a:t>
            </a:r>
            <a:r>
              <a:rPr lang="ru-RU" sz="1600" dirty="0" err="1"/>
              <a:t>бакалавриата</a:t>
            </a:r>
            <a:r>
              <a:rPr lang="ru-RU" sz="1600" dirty="0"/>
              <a:t>, </a:t>
            </a:r>
            <a:r>
              <a:rPr lang="ru-RU" sz="1600" dirty="0" err="1"/>
              <a:t>специалитета</a:t>
            </a:r>
            <a:r>
              <a:rPr lang="ru-RU" sz="1600" dirty="0"/>
              <a:t> и магистратуры, обучающихся по направлениям подготовки 37.04.01 «Психология» и 37.05.01 «Клиническая психология».</a:t>
            </a:r>
          </a:p>
        </p:txBody>
      </p:sp>
      <p:pic>
        <p:nvPicPr>
          <p:cNvPr id="5" name="Содержимое 4" descr="vozrastnye-krizisy-srednego-i-pozhilogo-vozrasta-bakalavriat-magistratura-spetsialitet-uchebnoe-poso.jpg"/>
          <p:cNvPicPr>
            <a:picLocks noGrp="1" noChangeAspect="1"/>
          </p:cNvPicPr>
          <p:nvPr>
            <p:ph sz="half" idx="2"/>
          </p:nvPr>
        </p:nvPicPr>
        <p:blipFill>
          <a:blip r:embed="rId2"/>
          <a:stretch>
            <a:fillRect/>
          </a:stretch>
        </p:blipFill>
        <p:spPr>
          <a:xfrm>
            <a:off x="5786446" y="1714488"/>
            <a:ext cx="3013960" cy="45259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501122" cy="1357322"/>
          </a:xfrm>
        </p:spPr>
        <p:txBody>
          <a:bodyPr>
            <a:noAutofit/>
          </a:bodyPr>
          <a:lstStyle/>
          <a:p>
            <a:pPr algn="just"/>
            <a:r>
              <a:rPr lang="ru-RU" sz="1800" dirty="0" smtClean="0"/>
              <a:t>Ломакина, О. О. Английский язык для направления "Государственное и муниципальное управление" = </a:t>
            </a:r>
            <a:r>
              <a:rPr lang="ru-RU" sz="1800" dirty="0" err="1" smtClean="0"/>
              <a:t>English</a:t>
            </a:r>
            <a:r>
              <a:rPr lang="ru-RU" sz="1800" dirty="0" smtClean="0"/>
              <a:t> </a:t>
            </a:r>
            <a:r>
              <a:rPr lang="ru-RU" sz="1800" dirty="0" err="1" smtClean="0"/>
              <a:t>for</a:t>
            </a:r>
            <a:r>
              <a:rPr lang="ru-RU" sz="1800" dirty="0" smtClean="0"/>
              <a:t> </a:t>
            </a:r>
            <a:r>
              <a:rPr lang="ru-RU" sz="1800" dirty="0" err="1" smtClean="0"/>
              <a:t>Public</a:t>
            </a:r>
            <a:r>
              <a:rPr lang="ru-RU" sz="1800" dirty="0" smtClean="0"/>
              <a:t> </a:t>
            </a:r>
            <a:r>
              <a:rPr lang="ru-RU" sz="1800" dirty="0" err="1" smtClean="0"/>
              <a:t>Management</a:t>
            </a:r>
            <a:r>
              <a:rPr lang="ru-RU" sz="1800" dirty="0" smtClean="0"/>
              <a:t> </a:t>
            </a:r>
            <a:r>
              <a:rPr lang="ru-RU" sz="1800" dirty="0" err="1" smtClean="0"/>
              <a:t>and</a:t>
            </a:r>
            <a:r>
              <a:rPr lang="ru-RU" sz="1800" dirty="0" smtClean="0"/>
              <a:t> </a:t>
            </a:r>
            <a:r>
              <a:rPr lang="ru-RU" sz="1800" dirty="0" err="1" smtClean="0"/>
              <a:t>Administration</a:t>
            </a:r>
            <a:r>
              <a:rPr lang="ru-RU" sz="1800" dirty="0" smtClean="0"/>
              <a:t> : учебник / О. О. Ломакина, А. Н. Полякова.  — Москва : КноРус, 2023. — 99 с. — ISBN 978-5-406-11226-7. — URL: https://book.ru/book/949193. — Текст : электронный.</a:t>
            </a:r>
            <a:endParaRPr lang="ru-RU" sz="1800" dirty="0"/>
          </a:p>
        </p:txBody>
      </p:sp>
      <p:sp>
        <p:nvSpPr>
          <p:cNvPr id="3" name="Содержимое 2"/>
          <p:cNvSpPr>
            <a:spLocks noGrp="1"/>
          </p:cNvSpPr>
          <p:nvPr>
            <p:ph sz="half" idx="1"/>
          </p:nvPr>
        </p:nvSpPr>
        <p:spPr>
          <a:xfrm>
            <a:off x="357158" y="1857364"/>
            <a:ext cx="4714908" cy="4525963"/>
          </a:xfrm>
        </p:spPr>
        <p:txBody>
          <a:bodyPr vert="horz" lIns="91440" tIns="45720" rIns="91440" bIns="45720" rtlCol="0">
            <a:normAutofit/>
          </a:bodyPr>
          <a:lstStyle/>
          <a:p>
            <a:pPr marL="0" indent="0" algn="just">
              <a:spcBef>
                <a:spcPts val="0"/>
              </a:spcBef>
              <a:buNone/>
            </a:pPr>
            <a:r>
              <a:rPr lang="ru-RU" sz="1600" dirty="0"/>
              <a:t>Нацелен на формирование и развитие у обучаемых профессионально ориентированных, необходимых для успешной профессиональной деятельности в сфере управления государством, англоязычных коммуникативных компетенций, включая навыки перевода и реферирования текстов и статей по специальности из аутентичных источников в рамках модуля «Английский язык профессии» (уровень </a:t>
            </a:r>
            <a:r>
              <a:rPr lang="ru-RU" sz="1600" dirty="0" err="1"/>
              <a:t>Upper-Intermediate</a:t>
            </a:r>
            <a:r>
              <a:rPr lang="ru-RU" sz="1600" dirty="0" smtClean="0"/>
              <a:t>). Соответствует </a:t>
            </a:r>
            <a:r>
              <a:rPr lang="ru-RU" sz="1600" dirty="0"/>
              <a:t>ФГОС ВО последнего поколения</a:t>
            </a:r>
            <a:r>
              <a:rPr lang="ru-RU" sz="1600" dirty="0" smtClean="0"/>
              <a:t>. Для </a:t>
            </a:r>
            <a:r>
              <a:rPr lang="ru-RU" sz="1600" dirty="0"/>
              <a:t>студентов </a:t>
            </a:r>
            <a:r>
              <a:rPr lang="ru-RU" sz="1600" dirty="0" err="1"/>
              <a:t>бакалавриата</a:t>
            </a:r>
            <a:r>
              <a:rPr lang="ru-RU" sz="1600" dirty="0"/>
              <a:t> факультета государственного управления и политики МГИМО (У) МИД РФ, обучающихся по программе «Государственное и муниципальное управление», а также адресован всем лицам, избравшим данную специальность.</a:t>
            </a:r>
          </a:p>
        </p:txBody>
      </p:sp>
      <p:pic>
        <p:nvPicPr>
          <p:cNvPr id="5" name="Содержимое 4" descr="angliyskiy-yazyk-dlya-napravleniya-gosudarstvennoe-i-munitsipalnoe-upravlenie-english-for-public-man.jpg"/>
          <p:cNvPicPr>
            <a:picLocks noGrp="1" noChangeAspect="1"/>
          </p:cNvPicPr>
          <p:nvPr>
            <p:ph sz="half" idx="2"/>
          </p:nvPr>
        </p:nvPicPr>
        <p:blipFill>
          <a:blip r:embed="rId2"/>
          <a:stretch>
            <a:fillRect/>
          </a:stretch>
        </p:blipFill>
        <p:spPr>
          <a:xfrm>
            <a:off x="5357817" y="1852309"/>
            <a:ext cx="2786083" cy="427772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1143000"/>
          </a:xfrm>
        </p:spPr>
        <p:txBody>
          <a:bodyPr>
            <a:noAutofit/>
          </a:bodyPr>
          <a:lstStyle/>
          <a:p>
            <a:pPr algn="just"/>
            <a:r>
              <a:rPr lang="ru-RU" sz="1800" dirty="0" smtClean="0"/>
              <a:t>Киселев, В. В. Математическое моделирование социально-экономических процессов (Методы оптимальных решений) : учебник / В. В. Киселев, В. М. Гончаренко.  — Москва : КноРус, 2023. — 179 с. — ISBN 978-5-406-11419-3. — URL: https://book.ru/book/949200. — Текст : электронный.</a:t>
            </a:r>
            <a:endParaRPr lang="ru-RU" sz="1800" dirty="0"/>
          </a:p>
        </p:txBody>
      </p:sp>
      <p:sp>
        <p:nvSpPr>
          <p:cNvPr id="3" name="Содержимое 2"/>
          <p:cNvSpPr>
            <a:spLocks noGrp="1"/>
          </p:cNvSpPr>
          <p:nvPr>
            <p:ph sz="half" idx="1"/>
          </p:nvPr>
        </p:nvSpPr>
        <p:spPr>
          <a:xfrm>
            <a:off x="457200" y="2285992"/>
            <a:ext cx="4329114" cy="3840171"/>
          </a:xfrm>
        </p:spPr>
        <p:txBody>
          <a:bodyPr vert="horz" lIns="91440" tIns="45720" rIns="91440" bIns="45720" rtlCol="0">
            <a:normAutofit/>
          </a:bodyPr>
          <a:lstStyle/>
          <a:p>
            <a:pPr marL="0" indent="0" algn="just">
              <a:spcBef>
                <a:spcPts val="0"/>
              </a:spcBef>
              <a:buNone/>
            </a:pPr>
            <a:r>
              <a:rPr lang="ru-RU" sz="1600" dirty="0"/>
              <a:t>Рассматриваются различные методы оптимизации, которые применяются для решения прикладных социальных и экономических задач. Соответствует ФГОС ВО последнего поколения. Для студентов </a:t>
            </a:r>
            <a:r>
              <a:rPr lang="ru-RU" sz="1600" dirty="0" err="1"/>
              <a:t>бакалавриата</a:t>
            </a:r>
            <a:r>
              <a:rPr lang="ru-RU" sz="1600" dirty="0"/>
              <a:t>, обучающихся по направлениям «Экономика», «Менеджмент», «Прикладная математика и информатика», «Математика и компьютерные науки», а также для преподавателей, магистрантов и аспирантов.</a:t>
            </a:r>
          </a:p>
        </p:txBody>
      </p:sp>
      <p:pic>
        <p:nvPicPr>
          <p:cNvPr id="5" name="Содержимое 4" descr="matematicheskoe-modelirovanie-sotsialno-ekonomicheskikh-protsessov-metody-optimalnykh-resheniy-bakal.jpg"/>
          <p:cNvPicPr>
            <a:picLocks noGrp="1" noChangeAspect="1"/>
          </p:cNvPicPr>
          <p:nvPr>
            <p:ph sz="half" idx="2"/>
          </p:nvPr>
        </p:nvPicPr>
        <p:blipFill>
          <a:blip r:embed="rId2"/>
          <a:stretch>
            <a:fillRect/>
          </a:stretch>
        </p:blipFill>
        <p:spPr>
          <a:xfrm>
            <a:off x="5500694" y="1714488"/>
            <a:ext cx="3013960"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smtClean="0"/>
              <a:t>Демидов, </a:t>
            </a:r>
            <a:r>
              <a:rPr lang="ru-RU" sz="1800" dirty="0"/>
              <a:t>И. </a:t>
            </a:r>
            <a:r>
              <a:rPr lang="ru-RU" sz="1800" dirty="0" smtClean="0"/>
              <a:t>В. Логика </a:t>
            </a:r>
            <a:r>
              <a:rPr lang="ru-RU" sz="1800" dirty="0"/>
              <a:t>для направления "Таможенное дело : учебник / </a:t>
            </a:r>
            <a:r>
              <a:rPr lang="ru-RU" sz="1800" dirty="0" smtClean="0"/>
              <a:t>И. В. Демидов.  </a:t>
            </a:r>
            <a:r>
              <a:rPr lang="ru-RU" sz="1800" dirty="0"/>
              <a:t>— Москва : КноРус, 2023. — 333 с. — ISBN 978-5-406-11413-1. — URL: https://</a:t>
            </a:r>
            <a:r>
              <a:rPr lang="ru-RU" sz="1800" dirty="0" smtClean="0"/>
              <a:t>book.ru/book/949199. </a:t>
            </a:r>
            <a:r>
              <a:rPr lang="ru-RU" sz="1800" dirty="0"/>
              <a:t>— Текст : электронный.</a:t>
            </a:r>
          </a:p>
        </p:txBody>
      </p:sp>
      <p:sp>
        <p:nvSpPr>
          <p:cNvPr id="3" name="Содержимое 2"/>
          <p:cNvSpPr>
            <a:spLocks noGrp="1"/>
          </p:cNvSpPr>
          <p:nvPr>
            <p:ph sz="half" idx="1"/>
          </p:nvPr>
        </p:nvSpPr>
        <p:spPr>
          <a:xfrm>
            <a:off x="357158" y="1785926"/>
            <a:ext cx="5000660" cy="4525963"/>
          </a:xfrm>
        </p:spPr>
        <p:txBody>
          <a:bodyPr vert="horz" lIns="91440" tIns="45720" rIns="91440" bIns="45720" rtlCol="0">
            <a:normAutofit/>
          </a:bodyPr>
          <a:lstStyle/>
          <a:p>
            <a:pPr marL="0" indent="0" algn="just">
              <a:spcBef>
                <a:spcPts val="0"/>
              </a:spcBef>
              <a:buNone/>
            </a:pPr>
            <a:r>
              <a:rPr lang="ru-RU" sz="1600" dirty="0"/>
              <a:t>Главная дидактическая цель учебника — вооружить будущих таможенников теоретическими знаниями о понятиях, суждениях, умозаключениях, вопросно-ответном комплексе, формально-логических законах, формах развития научного знания и логических основах аргументации. Содержит основные разделы курса классической логики. Включает вопросы для самоконтроля, тематические задачи и упражнения для закрепления знаний, занимательные логические задачи, словарь основных логических терминов. Соответствует ФГОС ВО последнего поколения. Для студентов </a:t>
            </a:r>
            <a:r>
              <a:rPr lang="ru-RU" sz="1600" dirty="0" err="1"/>
              <a:t>специалитета</a:t>
            </a:r>
            <a:r>
              <a:rPr lang="ru-RU" sz="1600" dirty="0"/>
              <a:t>, обучающихся по направлению «Таможенное дело», аспирантов, преподавателей и научных работников.</a:t>
            </a:r>
          </a:p>
        </p:txBody>
      </p:sp>
      <p:pic>
        <p:nvPicPr>
          <p:cNvPr id="5" name="Содержимое 4" descr="logika-dlya-napravleniya-tamozhennoe-delo-spetsialitet-uchebnik.jpg"/>
          <p:cNvPicPr>
            <a:picLocks noGrp="1" noChangeAspect="1"/>
          </p:cNvPicPr>
          <p:nvPr>
            <p:ph sz="half" idx="2"/>
          </p:nvPr>
        </p:nvPicPr>
        <p:blipFill>
          <a:blip r:embed="rId2"/>
          <a:stretch>
            <a:fillRect/>
          </a:stretch>
        </p:blipFill>
        <p:spPr>
          <a:xfrm>
            <a:off x="5643570" y="1571612"/>
            <a:ext cx="2946590"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Autofit/>
          </a:bodyPr>
          <a:lstStyle/>
          <a:p>
            <a:pPr algn="just"/>
            <a:r>
              <a:rPr lang="ru-RU" sz="1800" dirty="0" smtClean="0"/>
              <a:t>Савинков, </a:t>
            </a:r>
            <a:r>
              <a:rPr lang="ru-RU" sz="1800" dirty="0"/>
              <a:t>С</a:t>
            </a:r>
            <a:r>
              <a:rPr lang="ru-RU" sz="1800" dirty="0" smtClean="0"/>
              <a:t>. В. </a:t>
            </a:r>
            <a:r>
              <a:rPr lang="ru-RU" sz="1800" dirty="0"/>
              <a:t>Управление </a:t>
            </a:r>
            <a:r>
              <a:rPr lang="ru-RU" sz="1800" dirty="0" err="1" smtClean="0"/>
              <a:t>бренд-коммуникациями</a:t>
            </a:r>
            <a:r>
              <a:rPr lang="ru-RU" sz="1800" dirty="0" smtClean="0"/>
              <a:t> : </a:t>
            </a:r>
            <a:r>
              <a:rPr lang="ru-RU" sz="1800" dirty="0"/>
              <a:t>Учебник с практикумом </a:t>
            </a:r>
            <a:r>
              <a:rPr lang="ru-RU" sz="1800" dirty="0" smtClean="0"/>
              <a:t>/ С. В. Савинков.  </a:t>
            </a:r>
            <a:r>
              <a:rPr lang="ru-RU" sz="1800" dirty="0"/>
              <a:t>— Москва : КноРус, 2023. — 217 с. — ISBN 978-5-406-10997-7. — URL: https://</a:t>
            </a:r>
            <a:r>
              <a:rPr lang="ru-RU" sz="1800" dirty="0" smtClean="0"/>
              <a:t>book.ru/book/948843. </a:t>
            </a:r>
            <a:r>
              <a:rPr lang="ru-RU" sz="1800" dirty="0"/>
              <a:t>— Текст : электронный.</a:t>
            </a:r>
          </a:p>
        </p:txBody>
      </p:sp>
      <p:sp>
        <p:nvSpPr>
          <p:cNvPr id="3" name="Содержимое 2"/>
          <p:cNvSpPr>
            <a:spLocks noGrp="1"/>
          </p:cNvSpPr>
          <p:nvPr>
            <p:ph sz="half" idx="1"/>
          </p:nvPr>
        </p:nvSpPr>
        <p:spPr>
          <a:xfrm>
            <a:off x="285720" y="1571612"/>
            <a:ext cx="5072098" cy="4525963"/>
          </a:xfrm>
        </p:spPr>
        <p:txBody>
          <a:bodyPr vert="horz" lIns="91440" tIns="45720" rIns="91440" bIns="45720" rtlCol="0">
            <a:noAutofit/>
          </a:bodyPr>
          <a:lstStyle/>
          <a:p>
            <a:pPr marL="0" indent="0" algn="just">
              <a:lnSpc>
                <a:spcPct val="120000"/>
              </a:lnSpc>
              <a:spcBef>
                <a:spcPts val="0"/>
              </a:spcBef>
              <a:buNone/>
            </a:pPr>
            <a:r>
              <a:rPr lang="ru-RU" sz="1600" dirty="0"/>
              <a:t>Рассмотрены особенности этапов формирования, реализации, управления и оценки эффективности </a:t>
            </a:r>
            <a:r>
              <a:rPr lang="ru-RU" sz="1600" dirty="0" err="1"/>
              <a:t>бренд-коммуникаций</a:t>
            </a:r>
            <a:r>
              <a:rPr lang="ru-RU" sz="1600" dirty="0"/>
              <a:t> как с теоретических позиций, так и с практическим освоением технологии маркетингового проектирования, позволяющей вывести на рынок новый продукт с новым предложением и, благодаря продвижению в концепции удовлетворения потребностей потребителей, достичь показателей, соответствующих требованиям бренда</a:t>
            </a:r>
            <a:r>
              <a:rPr lang="ru-RU" sz="1600" dirty="0" smtClean="0"/>
              <a:t>. Соответствует </a:t>
            </a:r>
            <a:r>
              <a:rPr lang="ru-RU" sz="1600" dirty="0"/>
              <a:t>ФГОС ВО последнего поколения</a:t>
            </a:r>
            <a:r>
              <a:rPr lang="ru-RU" sz="1600" dirty="0" smtClean="0"/>
              <a:t>. Для </a:t>
            </a:r>
            <a:r>
              <a:rPr lang="ru-RU" sz="1600" dirty="0"/>
              <a:t>студентов </a:t>
            </a:r>
            <a:r>
              <a:rPr lang="ru-RU" sz="1600" dirty="0" err="1"/>
              <a:t>бакалавриата</a:t>
            </a:r>
            <a:r>
              <a:rPr lang="ru-RU" sz="1600" dirty="0"/>
              <a:t> и магистратуры, обучающихся по направлениям подготовки «Менеджмент», «Торговое дело», «Реклама и связи с общественностью» и смежным направлениям подготовки; аспирантов; преподавателей вузов, а также </a:t>
            </a:r>
            <a:r>
              <a:rPr lang="ru-RU" sz="1600" dirty="0" err="1"/>
              <a:t>маркетологов</a:t>
            </a:r>
            <a:r>
              <a:rPr lang="ru-RU" sz="1600" dirty="0"/>
              <a:t>, менеджеров, </a:t>
            </a:r>
            <a:r>
              <a:rPr lang="ru-RU" sz="1600" dirty="0" err="1"/>
              <a:t>бренд-менеджеров</a:t>
            </a:r>
            <a:r>
              <a:rPr lang="ru-RU" sz="1600" dirty="0"/>
              <a:t>, продуктовых менеджеров, экономистов.</a:t>
            </a:r>
          </a:p>
        </p:txBody>
      </p:sp>
      <p:pic>
        <p:nvPicPr>
          <p:cNvPr id="5" name="Содержимое 4" descr="upravlenie-brend-kommunikatsiyami-uchebnik-s-praktikumom-bakalavriat-uchebnik.jpg"/>
          <p:cNvPicPr>
            <a:picLocks noGrp="1" noChangeAspect="1"/>
          </p:cNvPicPr>
          <p:nvPr>
            <p:ph sz="half" idx="2"/>
          </p:nvPr>
        </p:nvPicPr>
        <p:blipFill>
          <a:blip r:embed="rId2"/>
          <a:stretch>
            <a:fillRect/>
          </a:stretch>
        </p:blipFill>
        <p:spPr>
          <a:xfrm>
            <a:off x="5643570" y="1571612"/>
            <a:ext cx="3214710" cy="4929610"/>
          </a:xfr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253</TotalTime>
  <Words>3539</Words>
  <Application>Microsoft Office PowerPoint</Application>
  <PresentationFormat>Экран (4:3)</PresentationFormat>
  <Paragraphs>68</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ЭБС «BOOK.ru»</vt:lpstr>
      <vt:lpstr>Издания  для высшего образования</vt:lpstr>
      <vt:lpstr>Литвин, Ю. И. Основы применения беспилотных летательных аппаратов в артиллерийских подразделениях : учебник / Ю. И. Литвин, Н. В. Марчук, В. Е. Уткин.  — Москва : КноРус, 2023. — 128 с. — ISBN 978-5-406-11554-1. — URL: https://book.ru/book/949260. — Текст : электронный</vt:lpstr>
      <vt:lpstr>Горшков, А. Г. Теория спорта: основы системы подготовки спортсмена : учебное пособие / О. Н. Руссу, А. Г. Горшков, И. В. Кутьин ; под ред. О. Н. Руссу. — Москва : КноРус, 2023. — 175 с. — ISBN 978-5-406-11580-0. — URL: https://book.ru/book/949276 . — Текст : электронный.</vt:lpstr>
      <vt:lpstr>Малкина-Пых, И. Г. Возрастные кризисы среднего и пожилого возраста : учебное пособие / И. Г. Малкина-Пых.  — Москва : КноРус, 2023. — 306 с. — ISBN 978-5-406-11565-7. — URL: https://book.ru/book/949266. — Текст : электронный.</vt:lpstr>
      <vt:lpstr>Ломакина, О. О. Английский язык для направления "Государственное и муниципальное управление" = English for Public Management and Administration : учебник / О. О. Ломакина, А. Н. Полякова.  — Москва : КноРус, 2023. — 99 с. — ISBN 978-5-406-11226-7. — URL: https://book.ru/book/949193. — Текст : электронный.</vt:lpstr>
      <vt:lpstr>Киселев, В. В. Математическое моделирование социально-экономических процессов (Методы оптимальных решений) : учебник / В. В. Киселев, В. М. Гончаренко.  — Москва : КноРус, 2023. — 179 с. — ISBN 978-5-406-11419-3. — URL: https://book.ru/book/949200. — Текст : электронный.</vt:lpstr>
      <vt:lpstr>Демидов, И. В. Логика для направления "Таможенное дело : учебник / И. В. Демидов.  — Москва : КноРус, 2023. — 333 с. — ISBN 978-5-406-11413-1. — URL: https://book.ru/book/949199. — Текст : электронный.</vt:lpstr>
      <vt:lpstr>Савинков, С. В. Управление бренд-коммуникациями : Учебник с практикумом / С. В. Савинков.  — Москва : КноРус, 2023. — 217 с. — ISBN 978-5-406-10997-7. — URL: https://book.ru/book/948843. — Текст : электронный.</vt:lpstr>
      <vt:lpstr>Киричек, А. И. Инновационный менеджмент и государственная инновационная политика : учебное пособие / А. И. Киричек, А. С. Шпак.  — Москва : КноРус, 2023. — 288 с. — ISBN 978-5-406-11145-1. — URL: https://book.ru/book/948849 . — Текст : электронный.</vt:lpstr>
      <vt:lpstr>Кишкович, Ю. П. Дискретная математика и элементы анализа сетей на языке R : учебное пособие / Ю. П. Кишкович. — Москва : КноРус, 2023. — 241 с. — ISBN 978-5-406-11170-3. — URL: https://book.ru/book/948851. — Текст : электронный.</vt:lpstr>
      <vt:lpstr>Маркова, С. В. Анализ данных на языке R с практикумом : учебник / С. В. Маркова.  — Москва : КноРус, 2023. — 216 с. — ISBN 978-5-406-10865-9. — URL: https://book.ru/book/948838. — Текст : электронный.</vt:lpstr>
      <vt:lpstr>Шульгина, Д. П. Историко-культурные центры России : учебник / Д. П. Шульгина, О. В. Шульгина.  — Москва : КноРус, 2023. — 219 с. — ISBN 978-5-406-11248-9. — URL: https://book.ru/book/948862. — Текст : электронный.</vt:lpstr>
      <vt:lpstr>Колесников, С. И. Охрана окружающей среды : учебник / С. И. Колесников.  — Москва : КноРус, 2023. — 276 с. — ISBN 978-5-406-11231-1. — URL: https://book.ru/book/948859 . — Текст : электронный.</vt:lpstr>
      <vt:lpstr>Корпоративная социальная ответственность (с практикумом) : учебник /  А. Ю. Анисимов, Г. Е. Нургазина, О. А. Пятаева, О. О. Скрябин.  — Москва : КноРус, 2023. — 268 с. — ISBN 978-5-406-11240-3. — URL: https://book.ru/book/948860. — Текст : электронный.</vt:lpstr>
      <vt:lpstr>Танющева Н. Ю. Финансовый мониторинг : учебник / Н. Ю. Танющева. — Москва : КноРус, 2023. — 161 с. — ISBN 978-5-406-11280-9. — URL: https://book.ru/book/948865. — Текст : электронный.</vt:lpstr>
      <vt:lpstr>Русский язык как иностранный. Развитие навыков разговорной речи : учебное пособие / Р. И. Полякова, Л. А. Баландина, Н. М. Малюгина [и др.] ; под общ. ред. Р. И. Полякова. — Москва : КноРус, 2023. — 244 с. — ISBN 978-5-406-10840-6. — URL: https://book.ru/book/948599. — Текст : электронный.</vt:lpstr>
      <vt:lpstr>Ершов, Ю. М. Основы журналистики и цифровых медиа : учебник / Ю. М. Ершов.  — Москва : КноРус, 2023. — 330 с. — ISBN 978-5-406-10861-1. — URL: https://book.ru/book/947032. — Текст : электронный.</vt:lpstr>
      <vt:lpstr>Молодцов, И. Н. Медиабизнес : учебник / И. Н. Молодцов.  — Москва : КноРус, 2023. — 169 с. — ISBN 978-5-406-10179-7. — URL: https://book.ru/book/945905 . — Текст : электронный.</vt:lpstr>
      <vt:lpstr>Теория и практика внешнеэкономической деятельности : учебное пособие / Г. Ф. Ручкина, Н. А. Ефимова, И. Ш. Исмаилов, [и др.].  — Москва : КноРус, 2023. — 181 с. — ISBN 978-5-406-10131-5. — URL: https://book.ru/book/947811. — Текст : электронный.</vt:lpstr>
      <vt:lpstr>Сотникова, Л. В. Международные стандарты финансовой отчётности и Российские стандарты бухгалтерского учёта: финансовый учёт и отчётность : учебник / Л. В. Сотникова.  — Москва : КноРус, 2023. — 361 с. — ISBN 978-5-406-10332-6. — URL: https://book.ru/book/948568. — Текст : электронный.</vt:lpstr>
      <vt:lpstr>Издания для  среднего  профессионального  образования</vt:lpstr>
      <vt:lpstr>Управление коллективом исполнителей : учебник / В. И. Прусова, Д. Т.  Хвичия, А. Я. Ландсман [и др.] ; под ред. И. В. Политковской, Т. А. Шпилькиной, А. Л. Машкина, М. А. Жидковой.  — Москва : КноРус, 2023. — 320 с. — ISBN 978-5-406-11558-9. — URL: https://book.ru/book/949264. — Текст : электронный.</vt:lpstr>
      <vt:lpstr>Марков, О. И. Организация транспортно-логистической деятельности : учебник / О. И. Марков, В. А. Медведев.  — Москва : КноРус, 2023. — 340 с. — ISBN 978-5-406-11553-4. — URL: https://book.ru/book/949259 . — Текст : электронный.</vt:lpstr>
      <vt:lpstr>Глинка, Н. Л. Задачи и упражнения по общей химии : учебное пособие / Н. Л. Глинка.  — Москва : КноРус, 2023. — 240 с. — ISBN 978-5-406-11511-4. — URL: https://book.ru/book/949214. — Текст : электронный.</vt:lpstr>
      <vt:lpstr>Виноградов, В. М. Техническое обслуживание и ремонт электрооборудования и электронных систем автомобилей : учебник / В. М. Виноградов, О. В. Храмцова.  — Москва : КноРус, 2023. — 268 с. — ISBN 978-5-406-11506-0. — URL: https://book.ru/book/949211. — Текст : электронный</vt:lpstr>
      <vt:lpstr>Виноградов В. Тюнинг автомобилей : учебник / Виноградов В., М., Храмцова О., В.  — Москва : КноРус, 2023. — 192 с. — ISBN 978-5-406-11507-7. — URL: https://book.ru/book/949212. — Текст : электронный</vt:lpstr>
      <vt:lpstr>Крайнов А. Электронные системы управления двигателями бензиновыми и дизельными : учебное пособие / А. Н. Крайнов, Н. А. Панов.  — Москва : КноРус, 2023. — 215 с. — ISBN 978-5-406-11276-2. — URL: https://book.ru/book/948616. — Текст : электронный.</vt:lpstr>
      <vt:lpstr>Буянова М. Право социального обеспечения. Общая часть : учебник / Буянова М., О., Буянова А., В., Гусев А., Ю., Карпенко О., И., Казаков С., О., Павловская О., Ю., Сулейманова Ф. О.  — Москва : КноРус, 2023. — 222 с. — ISBN 978-5-406-11354-7. — URL: https://book.ru/book/948635. — Текст : электронный.</vt:lpstr>
      <vt:lpstr>Рачеева, Л. А. Литература: русская литература XX века : учебник / Л. А. Рачеева.  — Москва : КноРус, 2023. — 554 с. — ISBN 978-5-406-11194-9. — URL: https://book.ru/book/948606. — Текст : электронный.</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ЭБС «BOOK.ru»</dc:title>
  <dc:creator>user</dc:creator>
  <cp:lastModifiedBy>user</cp:lastModifiedBy>
  <cp:revision>22</cp:revision>
  <dcterms:created xsi:type="dcterms:W3CDTF">2023-03-03T04:55:00Z</dcterms:created>
  <dcterms:modified xsi:type="dcterms:W3CDTF">2023-03-06T10:03:20Z</dcterms:modified>
</cp:coreProperties>
</file>